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256" r:id="rId2"/>
    <p:sldId id="295" r:id="rId3"/>
    <p:sldId id="283" r:id="rId4"/>
    <p:sldId id="296" r:id="rId5"/>
    <p:sldId id="294" r:id="rId6"/>
    <p:sldId id="297" r:id="rId7"/>
    <p:sldId id="298" r:id="rId8"/>
    <p:sldId id="263" r:id="rId9"/>
    <p:sldId id="264" r:id="rId10"/>
    <p:sldId id="293" r:id="rId11"/>
    <p:sldId id="262" r:id="rId12"/>
    <p:sldId id="277" r:id="rId13"/>
    <p:sldId id="265" r:id="rId14"/>
    <p:sldId id="267" r:id="rId15"/>
    <p:sldId id="268" r:id="rId16"/>
    <p:sldId id="269" r:id="rId17"/>
    <p:sldId id="271" r:id="rId18"/>
    <p:sldId id="272" r:id="rId19"/>
    <p:sldId id="261" r:id="rId20"/>
    <p:sldId id="259" r:id="rId21"/>
    <p:sldId id="273" r:id="rId22"/>
    <p:sldId id="274" r:id="rId23"/>
    <p:sldId id="275" r:id="rId24"/>
    <p:sldId id="276" r:id="rId25"/>
    <p:sldId id="278" r:id="rId26"/>
    <p:sldId id="279" r:id="rId27"/>
    <p:sldId id="280" r:id="rId28"/>
    <p:sldId id="281" r:id="rId29"/>
    <p:sldId id="282" r:id="rId30"/>
    <p:sldId id="292"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2A3D29-70ED-0771-B1A6-859FC3C5396C}" name="CJ List" initials="CL" userId="b757f709032f779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1053" autoAdjust="0"/>
  </p:normalViewPr>
  <p:slideViewPr>
    <p:cSldViewPr snapToGrid="0" snapToObjects="1" showGuides="1">
      <p:cViewPr varScale="1">
        <p:scale>
          <a:sx n="37" d="100"/>
          <a:sy n="37" d="100"/>
        </p:scale>
        <p:origin x="936" y="40"/>
      </p:cViewPr>
      <p:guideLst>
        <p:guide orient="horz" pos="2160"/>
        <p:guide pos="45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C9540-E06D-1A44-9D49-D564B1CB4E90}"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E3522-3153-4D4D-A0B3-62CF766EB6CA}" type="slidenum">
              <a:rPr lang="en-US" smtClean="0"/>
              <a:t>‹#›</a:t>
            </a:fld>
            <a:endParaRPr lang="en-US"/>
          </a:p>
        </p:txBody>
      </p:sp>
    </p:spTree>
    <p:extLst>
      <p:ext uri="{BB962C8B-B14F-4D97-AF65-F5344CB8AC3E}">
        <p14:creationId xmlns:p14="http://schemas.microsoft.com/office/powerpoint/2010/main" val="411036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E3522-3153-4D4D-A0B3-62CF766EB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68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E3522-3153-4D4D-A0B3-62CF766EB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95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E3522-3153-4D4D-A0B3-62CF766EB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14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1678-8CDF-E445-AF07-B882565CCA07}"/>
              </a:ext>
            </a:extLst>
          </p:cNvPr>
          <p:cNvSpPr>
            <a:spLocks noGrp="1"/>
          </p:cNvSpPr>
          <p:nvPr>
            <p:ph type="ctrTitle"/>
          </p:nvPr>
        </p:nvSpPr>
        <p:spPr>
          <a:xfrm>
            <a:off x="800100" y="1773380"/>
            <a:ext cx="9144000" cy="843655"/>
          </a:xfrm>
        </p:spPr>
        <p:txBody>
          <a:bodyPr anchor="b">
            <a:normAutofit/>
          </a:bodyPr>
          <a:lstStyle>
            <a:lvl1pPr algn="l">
              <a:defRPr sz="40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4DCBE3EC-FE84-F549-8F3E-1897641AC588}"/>
              </a:ext>
            </a:extLst>
          </p:cNvPr>
          <p:cNvSpPr>
            <a:spLocks noGrp="1"/>
          </p:cNvSpPr>
          <p:nvPr>
            <p:ph type="subTitle" idx="1"/>
          </p:nvPr>
        </p:nvSpPr>
        <p:spPr>
          <a:xfrm>
            <a:off x="813955" y="2709111"/>
            <a:ext cx="9144000" cy="1655762"/>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6780BC8-BF1B-784B-BB7C-B6EF766E5369}"/>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210612A0-3F4C-0549-A867-E81DC8A15A66}"/>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7" name="Rectangle 6">
            <a:extLst>
              <a:ext uri="{FF2B5EF4-FFF2-40B4-BE49-F238E27FC236}">
                <a16:creationId xmlns:a16="http://schemas.microsoft.com/office/drawing/2014/main" id="{83D1FD1E-0C4E-0D4E-B611-1D2529F56059}"/>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4E3EB7-D9CC-FC48-ACB5-0888650F914D}"/>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A036C5DC-6FF6-F24F-9694-A1B616185CF0}"/>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58803173"/>
      </p:ext>
    </p:extLst>
  </p:cSld>
  <p:clrMapOvr>
    <a:masterClrMapping/>
  </p:clrMapOvr>
  <p:extLst>
    <p:ext uri="{DCECCB84-F9BA-43D5-87BE-67443E8EF086}">
      <p15:sldGuideLst xmlns:p15="http://schemas.microsoft.com/office/powerpoint/2012/main">
        <p15:guide id="1" pos="504" userDrawn="1">
          <p15:clr>
            <a:srgbClr val="FBAE40"/>
          </p15:clr>
        </p15:guide>
        <p15:guide id="2" orient="horz" pos="1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2607-7324-7648-B3CB-7B185529003B}"/>
              </a:ext>
            </a:extLst>
          </p:cNvPr>
          <p:cNvSpPr>
            <a:spLocks noGrp="1"/>
          </p:cNvSpPr>
          <p:nvPr>
            <p:ph type="title"/>
          </p:nvPr>
        </p:nvSpPr>
        <p:spPr>
          <a:xfrm>
            <a:off x="839788" y="1680210"/>
            <a:ext cx="3932237" cy="1600200"/>
          </a:xfrm>
        </p:spPr>
        <p:txBody>
          <a:bodyPr anchor="b"/>
          <a:lstStyle>
            <a:lvl1pPr>
              <a:defRPr sz="3200">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B6E459F-2AC6-5A48-AEDD-242FF9940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698AFCA-DBCF-C045-B34F-368071A42D96}"/>
              </a:ext>
            </a:extLst>
          </p:cNvPr>
          <p:cNvSpPr>
            <a:spLocks noGrp="1"/>
          </p:cNvSpPr>
          <p:nvPr>
            <p:ph type="body" sz="half" idx="2"/>
          </p:nvPr>
        </p:nvSpPr>
        <p:spPr>
          <a:xfrm>
            <a:off x="839788" y="3348990"/>
            <a:ext cx="3932237" cy="25199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528ABBA-7A54-6444-91D1-B12049839982}"/>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7C5DE2B2-EEC4-3947-90A2-03FFA00F3D18}"/>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8" name="Rectangle 7">
            <a:extLst>
              <a:ext uri="{FF2B5EF4-FFF2-40B4-BE49-F238E27FC236}">
                <a16:creationId xmlns:a16="http://schemas.microsoft.com/office/drawing/2014/main" id="{5DC6E262-64AC-434E-B551-71F7E2E8073B}"/>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188ED1-47F9-964C-B0D9-27E92F6C383D}"/>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1749B366-E49C-DD49-A650-678241B0EAEF}"/>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01331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55943D4-1E4A-134A-8099-25AF4E330BB8}"/>
              </a:ext>
            </a:extLst>
          </p:cNvPr>
          <p:cNvSpPr>
            <a:spLocks noGrp="1"/>
          </p:cNvSpPr>
          <p:nvPr>
            <p:ph type="pic" idx="1"/>
          </p:nvPr>
        </p:nvSpPr>
        <p:spPr>
          <a:xfrm>
            <a:off x="5183188" y="765811"/>
            <a:ext cx="6172200" cy="5095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A2E6EBDE-E887-5844-A840-EE2B6ECD7652}"/>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64CA8BA3-68DB-0A40-B746-59638B73FF72}"/>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8" name="Title 1">
            <a:extLst>
              <a:ext uri="{FF2B5EF4-FFF2-40B4-BE49-F238E27FC236}">
                <a16:creationId xmlns:a16="http://schemas.microsoft.com/office/drawing/2014/main" id="{D92867E7-8804-6F43-9BFC-837F75EEFDA9}"/>
              </a:ext>
            </a:extLst>
          </p:cNvPr>
          <p:cNvSpPr>
            <a:spLocks noGrp="1"/>
          </p:cNvSpPr>
          <p:nvPr>
            <p:ph type="title"/>
          </p:nvPr>
        </p:nvSpPr>
        <p:spPr>
          <a:xfrm>
            <a:off x="839788" y="1680210"/>
            <a:ext cx="3932237" cy="1600200"/>
          </a:xfrm>
        </p:spPr>
        <p:txBody>
          <a:bodyPr anchor="b"/>
          <a:lstStyle>
            <a:lvl1pPr>
              <a:defRPr sz="3200">
                <a:solidFill>
                  <a:schemeClr val="accent2"/>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9F3FD894-44A6-2D43-9280-0A98A42B680A}"/>
              </a:ext>
            </a:extLst>
          </p:cNvPr>
          <p:cNvSpPr>
            <a:spLocks noGrp="1"/>
          </p:cNvSpPr>
          <p:nvPr>
            <p:ph type="body" sz="half" idx="2"/>
          </p:nvPr>
        </p:nvSpPr>
        <p:spPr>
          <a:xfrm>
            <a:off x="839788" y="3348990"/>
            <a:ext cx="3932237" cy="25199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8C6836B5-A3A9-1B45-909C-AD84B131FD60}"/>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6AEB81-3916-6847-A564-EE989071BE00}"/>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5B4B332A-83C3-384C-A0C4-020BA3C0C629}"/>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9001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3BF9AD-1B46-E342-AA83-4AED958A952A}"/>
              </a:ext>
            </a:extLst>
          </p:cNvPr>
          <p:cNvSpPr>
            <a:spLocks noGrp="1"/>
          </p:cNvSpPr>
          <p:nvPr>
            <p:ph idx="1"/>
          </p:nvPr>
        </p:nvSpPr>
        <p:spPr>
          <a:xfrm>
            <a:off x="796635" y="2702327"/>
            <a:ext cx="10515600" cy="2587943"/>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0A5BFCA-B6CB-FB4F-8ECA-7F0CD951E2D2}"/>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6197C15F-4B5B-2945-8715-90D6060798EE}"/>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7" name="Rectangle 6">
            <a:extLst>
              <a:ext uri="{FF2B5EF4-FFF2-40B4-BE49-F238E27FC236}">
                <a16:creationId xmlns:a16="http://schemas.microsoft.com/office/drawing/2014/main" id="{3B9B482A-43A0-4B4E-8A51-23E096B1A515}"/>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E19A12-867F-8F47-9FBF-6750E55E5194}"/>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1">
            <a:extLst>
              <a:ext uri="{FF2B5EF4-FFF2-40B4-BE49-F238E27FC236}">
                <a16:creationId xmlns:a16="http://schemas.microsoft.com/office/drawing/2014/main" id="{F1D51CAE-ECBC-9E48-8BCC-1E7C8CE493D1}"/>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8D4E6CD1-7118-8847-9AF1-E105679D482B}"/>
              </a:ext>
            </a:extLst>
          </p:cNvPr>
          <p:cNvSpPr>
            <a:spLocks noGrp="1"/>
          </p:cNvSpPr>
          <p:nvPr>
            <p:ph type="ctrTitle"/>
          </p:nvPr>
        </p:nvSpPr>
        <p:spPr>
          <a:xfrm>
            <a:off x="800100" y="1773380"/>
            <a:ext cx="9144000" cy="843655"/>
          </a:xfrm>
        </p:spPr>
        <p:txBody>
          <a:bodyPr anchor="b">
            <a:normAutofit/>
          </a:bodyPr>
          <a:lstStyle>
            <a:lvl1pPr algn="l">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330150642"/>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30D98-7D8E-9F4F-9119-7434F6EB5B42}"/>
              </a:ext>
            </a:extLst>
          </p:cNvPr>
          <p:cNvSpPr/>
          <p:nvPr userDrawn="1"/>
        </p:nvSpPr>
        <p:spPr>
          <a:xfrm>
            <a:off x="0" y="1981200"/>
            <a:ext cx="12192000" cy="396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9B9CA-C871-BD48-A2F9-57D1BEFCDDF8}"/>
              </a:ext>
            </a:extLst>
          </p:cNvPr>
          <p:cNvSpPr>
            <a:spLocks noGrp="1"/>
          </p:cNvSpPr>
          <p:nvPr>
            <p:ph type="title"/>
          </p:nvPr>
        </p:nvSpPr>
        <p:spPr>
          <a:xfrm>
            <a:off x="831850" y="1349519"/>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88F701-6273-314B-B5A6-B438769C3925}"/>
              </a:ext>
            </a:extLst>
          </p:cNvPr>
          <p:cNvSpPr>
            <a:spLocks noGrp="1"/>
          </p:cNvSpPr>
          <p:nvPr>
            <p:ph type="body" idx="1"/>
          </p:nvPr>
        </p:nvSpPr>
        <p:spPr>
          <a:xfrm>
            <a:off x="831850" y="4229244"/>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D8720D8-8ECB-5846-B8AB-009A97DAEF72}"/>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82C7FCAC-DF8D-034F-BDB8-9F3CCEE10C98}"/>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8" name="Rectangle 7">
            <a:extLst>
              <a:ext uri="{FF2B5EF4-FFF2-40B4-BE49-F238E27FC236}">
                <a16:creationId xmlns:a16="http://schemas.microsoft.com/office/drawing/2014/main" id="{6897BCC7-AF52-1542-AEBD-3E9967FF79EB}"/>
              </a:ext>
            </a:extLst>
          </p:cNvPr>
          <p:cNvSpPr/>
          <p:nvPr userDrawn="1"/>
        </p:nvSpPr>
        <p:spPr>
          <a:xfrm>
            <a:off x="0" y="0"/>
            <a:ext cx="8714509" cy="16625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683CF7-3ED0-4246-BFA1-539877860832}"/>
              </a:ext>
            </a:extLst>
          </p:cNvPr>
          <p:cNvSpPr/>
          <p:nvPr userDrawn="1"/>
        </p:nvSpPr>
        <p:spPr>
          <a:xfrm>
            <a:off x="9088582" y="0"/>
            <a:ext cx="3131127" cy="1662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09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30D98-7D8E-9F4F-9119-7434F6EB5B42}"/>
              </a:ext>
            </a:extLst>
          </p:cNvPr>
          <p:cNvSpPr/>
          <p:nvPr userDrawn="1"/>
        </p:nvSpPr>
        <p:spPr>
          <a:xfrm>
            <a:off x="0" y="1981200"/>
            <a:ext cx="7703127" cy="396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9B9CA-C871-BD48-A2F9-57D1BEFCDDF8}"/>
              </a:ext>
            </a:extLst>
          </p:cNvPr>
          <p:cNvSpPr>
            <a:spLocks noGrp="1"/>
          </p:cNvSpPr>
          <p:nvPr>
            <p:ph type="title"/>
          </p:nvPr>
        </p:nvSpPr>
        <p:spPr>
          <a:xfrm>
            <a:off x="831850" y="1349519"/>
            <a:ext cx="6067714"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88F701-6273-314B-B5A6-B438769C3925}"/>
              </a:ext>
            </a:extLst>
          </p:cNvPr>
          <p:cNvSpPr>
            <a:spLocks noGrp="1"/>
          </p:cNvSpPr>
          <p:nvPr>
            <p:ph type="body" idx="1"/>
          </p:nvPr>
        </p:nvSpPr>
        <p:spPr>
          <a:xfrm>
            <a:off x="831850" y="4229244"/>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D8720D8-8ECB-5846-B8AB-009A97DAEF72}"/>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82C7FCAC-DF8D-034F-BDB8-9F3CCEE10C98}"/>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8" name="Rectangle 7">
            <a:extLst>
              <a:ext uri="{FF2B5EF4-FFF2-40B4-BE49-F238E27FC236}">
                <a16:creationId xmlns:a16="http://schemas.microsoft.com/office/drawing/2014/main" id="{6897BCC7-AF52-1542-AEBD-3E9967FF79EB}"/>
              </a:ext>
            </a:extLst>
          </p:cNvPr>
          <p:cNvSpPr/>
          <p:nvPr userDrawn="1"/>
        </p:nvSpPr>
        <p:spPr>
          <a:xfrm>
            <a:off x="0" y="0"/>
            <a:ext cx="7703127" cy="1662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88DA7D62-CF84-DE4E-B6AC-6D9E1E1919B9}"/>
              </a:ext>
            </a:extLst>
          </p:cNvPr>
          <p:cNvSpPr>
            <a:spLocks noGrp="1"/>
          </p:cNvSpPr>
          <p:nvPr>
            <p:ph type="pic" sz="quarter" idx="13"/>
          </p:nvPr>
        </p:nvSpPr>
        <p:spPr>
          <a:xfrm>
            <a:off x="8021782" y="0"/>
            <a:ext cx="4170218" cy="5943600"/>
          </a:xfrm>
        </p:spPr>
        <p:txBody>
          <a:bodyPr/>
          <a:lstStyle/>
          <a:p>
            <a:endParaRPr lang="en-US"/>
          </a:p>
        </p:txBody>
      </p:sp>
    </p:spTree>
    <p:extLst>
      <p:ext uri="{BB962C8B-B14F-4D97-AF65-F5344CB8AC3E}">
        <p14:creationId xmlns:p14="http://schemas.microsoft.com/office/powerpoint/2010/main" val="361813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30D98-7D8E-9F4F-9119-7434F6EB5B42}"/>
              </a:ext>
            </a:extLst>
          </p:cNvPr>
          <p:cNvSpPr/>
          <p:nvPr userDrawn="1"/>
        </p:nvSpPr>
        <p:spPr>
          <a:xfrm>
            <a:off x="5292436" y="1981200"/>
            <a:ext cx="6899564" cy="396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9B9CA-C871-BD48-A2F9-57D1BEFCDDF8}"/>
              </a:ext>
            </a:extLst>
          </p:cNvPr>
          <p:cNvSpPr>
            <a:spLocks noGrp="1"/>
          </p:cNvSpPr>
          <p:nvPr>
            <p:ph type="title"/>
          </p:nvPr>
        </p:nvSpPr>
        <p:spPr>
          <a:xfrm>
            <a:off x="5667086" y="1349519"/>
            <a:ext cx="5735205"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88F701-6273-314B-B5A6-B438769C3925}"/>
              </a:ext>
            </a:extLst>
          </p:cNvPr>
          <p:cNvSpPr>
            <a:spLocks noGrp="1"/>
          </p:cNvSpPr>
          <p:nvPr>
            <p:ph type="body" idx="1"/>
          </p:nvPr>
        </p:nvSpPr>
        <p:spPr>
          <a:xfrm>
            <a:off x="5667086" y="4229244"/>
            <a:ext cx="5776769"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D8720D8-8ECB-5846-B8AB-009A97DAEF72}"/>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82C7FCAC-DF8D-034F-BDB8-9F3CCEE10C98}"/>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9" name="Rectangle 8">
            <a:extLst>
              <a:ext uri="{FF2B5EF4-FFF2-40B4-BE49-F238E27FC236}">
                <a16:creationId xmlns:a16="http://schemas.microsoft.com/office/drawing/2014/main" id="{FC683CF7-3ED0-4246-BFA1-539877860832}"/>
              </a:ext>
            </a:extLst>
          </p:cNvPr>
          <p:cNvSpPr/>
          <p:nvPr userDrawn="1"/>
        </p:nvSpPr>
        <p:spPr>
          <a:xfrm>
            <a:off x="5292436" y="0"/>
            <a:ext cx="6927273" cy="16625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FEDC91C2-5110-8C42-A8F3-5FB348CBCAFD}"/>
              </a:ext>
            </a:extLst>
          </p:cNvPr>
          <p:cNvSpPr>
            <a:spLocks noGrp="1"/>
          </p:cNvSpPr>
          <p:nvPr>
            <p:ph type="pic" sz="quarter" idx="13"/>
          </p:nvPr>
        </p:nvSpPr>
        <p:spPr>
          <a:xfrm>
            <a:off x="0" y="0"/>
            <a:ext cx="4987925" cy="5943600"/>
          </a:xfrm>
        </p:spPr>
        <p:txBody>
          <a:bodyPr/>
          <a:lstStyle/>
          <a:p>
            <a:endParaRPr lang="en-US"/>
          </a:p>
        </p:txBody>
      </p:sp>
    </p:spTree>
    <p:extLst>
      <p:ext uri="{BB962C8B-B14F-4D97-AF65-F5344CB8AC3E}">
        <p14:creationId xmlns:p14="http://schemas.microsoft.com/office/powerpoint/2010/main" val="217645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8488FF5-833A-7D43-A995-445862C6B25B}"/>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09279FB1-57AC-B140-A4F4-849F4382D1B5}"/>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8" name="Rectangle 7">
            <a:extLst>
              <a:ext uri="{FF2B5EF4-FFF2-40B4-BE49-F238E27FC236}">
                <a16:creationId xmlns:a16="http://schemas.microsoft.com/office/drawing/2014/main" id="{E01C530A-919D-304C-9122-03E40B9A3C7C}"/>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AC0C99-14D5-2743-AE5B-92FE286E0124}"/>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AFBA0E52-C928-ED44-8F0E-A3057BBB2671}"/>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
        <p:nvSpPr>
          <p:cNvPr id="11" name="Content Placeholder 2">
            <a:extLst>
              <a:ext uri="{FF2B5EF4-FFF2-40B4-BE49-F238E27FC236}">
                <a16:creationId xmlns:a16="http://schemas.microsoft.com/office/drawing/2014/main" id="{2304DBEF-2DA2-B04C-B965-CFAE0CD0A9D1}"/>
              </a:ext>
            </a:extLst>
          </p:cNvPr>
          <p:cNvSpPr>
            <a:spLocks noGrp="1"/>
          </p:cNvSpPr>
          <p:nvPr>
            <p:ph idx="1"/>
          </p:nvPr>
        </p:nvSpPr>
        <p:spPr>
          <a:xfrm>
            <a:off x="796635" y="2702327"/>
            <a:ext cx="10515600" cy="2587943"/>
          </a:xfrm>
        </p:spPr>
        <p:txBody>
          <a:bodyPr numCol="2"/>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B99D1B62-CF80-444D-98D2-4B57CC98DAC7}"/>
              </a:ext>
            </a:extLst>
          </p:cNvPr>
          <p:cNvSpPr>
            <a:spLocks noGrp="1"/>
          </p:cNvSpPr>
          <p:nvPr>
            <p:ph type="ctrTitle"/>
          </p:nvPr>
        </p:nvSpPr>
        <p:spPr>
          <a:xfrm>
            <a:off x="800100" y="1773380"/>
            <a:ext cx="9144000" cy="843655"/>
          </a:xfrm>
        </p:spPr>
        <p:txBody>
          <a:bodyPr anchor="b">
            <a:normAutofit/>
          </a:bodyPr>
          <a:lstStyle>
            <a:lvl1pPr algn="l">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70815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1EFC9A-4F28-7940-862E-0DAF00A79873}"/>
              </a:ext>
            </a:extLst>
          </p:cNvPr>
          <p:cNvSpPr>
            <a:spLocks noGrp="1"/>
          </p:cNvSpPr>
          <p:nvPr>
            <p:ph type="body" idx="1"/>
          </p:nvPr>
        </p:nvSpPr>
        <p:spPr>
          <a:xfrm>
            <a:off x="839788" y="2708909"/>
            <a:ext cx="5157787" cy="619125"/>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D406A10-6D26-CF47-AB65-DB8534DF37C3}"/>
              </a:ext>
            </a:extLst>
          </p:cNvPr>
          <p:cNvSpPr>
            <a:spLocks noGrp="1"/>
          </p:cNvSpPr>
          <p:nvPr>
            <p:ph sz="half" idx="2"/>
          </p:nvPr>
        </p:nvSpPr>
        <p:spPr>
          <a:xfrm>
            <a:off x="839788" y="3420895"/>
            <a:ext cx="5157787" cy="2768767"/>
          </a:xfrm>
        </p:spPr>
        <p:txBody>
          <a:bodyPr/>
          <a:lstStyle>
            <a:lvl1pPr>
              <a:defRPr sz="24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53ADA77-02EA-134B-A6DF-8701230BFE20}"/>
              </a:ext>
            </a:extLst>
          </p:cNvPr>
          <p:cNvSpPr>
            <a:spLocks noGrp="1"/>
          </p:cNvSpPr>
          <p:nvPr>
            <p:ph type="body" sz="quarter" idx="3"/>
          </p:nvPr>
        </p:nvSpPr>
        <p:spPr>
          <a:xfrm>
            <a:off x="6172200" y="2708909"/>
            <a:ext cx="5183188" cy="619125"/>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B446F5C-CBE4-3B41-A1B6-157633AA0258}"/>
              </a:ext>
            </a:extLst>
          </p:cNvPr>
          <p:cNvSpPr>
            <a:spLocks noGrp="1"/>
          </p:cNvSpPr>
          <p:nvPr>
            <p:ph sz="quarter" idx="4"/>
          </p:nvPr>
        </p:nvSpPr>
        <p:spPr>
          <a:xfrm>
            <a:off x="6172200" y="3420895"/>
            <a:ext cx="5183188" cy="2768767"/>
          </a:xfrm>
        </p:spPr>
        <p:txBody>
          <a:bodyPr/>
          <a:lstStyle>
            <a:lvl1pPr>
              <a:defRPr sz="24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C09413C-527D-3745-A387-93CC08132434}"/>
              </a:ext>
            </a:extLst>
          </p:cNvPr>
          <p:cNvSpPr>
            <a:spLocks noGrp="1"/>
          </p:cNvSpPr>
          <p:nvPr>
            <p:ph type="ftr" sz="quarter" idx="11"/>
          </p:nvPr>
        </p:nvSpPr>
        <p:spPr/>
        <p:txBody>
          <a:bodyPr/>
          <a:lstStyle/>
          <a:p>
            <a:r>
              <a:rPr lang="en-US"/>
              <a:t>credentialingexcellence.org</a:t>
            </a:r>
          </a:p>
        </p:txBody>
      </p:sp>
      <p:sp>
        <p:nvSpPr>
          <p:cNvPr id="9" name="Slide Number Placeholder 8">
            <a:extLst>
              <a:ext uri="{FF2B5EF4-FFF2-40B4-BE49-F238E27FC236}">
                <a16:creationId xmlns:a16="http://schemas.microsoft.com/office/drawing/2014/main" id="{C2C6FA4B-103C-9448-9505-B4F317875B9B}"/>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10" name="Rectangle 9">
            <a:extLst>
              <a:ext uri="{FF2B5EF4-FFF2-40B4-BE49-F238E27FC236}">
                <a16:creationId xmlns:a16="http://schemas.microsoft.com/office/drawing/2014/main" id="{3903B0EB-84B4-FC4C-8734-A2CB1BC4D6DA}"/>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B12229-A834-D642-81F4-5D3FBEAAF229}"/>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672EDB16-E743-DE44-B3BC-3845970207E0}"/>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
        <p:nvSpPr>
          <p:cNvPr id="13" name="Title 1">
            <a:extLst>
              <a:ext uri="{FF2B5EF4-FFF2-40B4-BE49-F238E27FC236}">
                <a16:creationId xmlns:a16="http://schemas.microsoft.com/office/drawing/2014/main" id="{1AF20324-165B-5144-A532-EC053BC6478F}"/>
              </a:ext>
            </a:extLst>
          </p:cNvPr>
          <p:cNvSpPr>
            <a:spLocks noGrp="1"/>
          </p:cNvSpPr>
          <p:nvPr>
            <p:ph type="ctrTitle"/>
          </p:nvPr>
        </p:nvSpPr>
        <p:spPr>
          <a:xfrm>
            <a:off x="800100" y="1773380"/>
            <a:ext cx="9144000" cy="843655"/>
          </a:xfrm>
        </p:spPr>
        <p:txBody>
          <a:bodyPr anchor="b">
            <a:normAutofit/>
          </a:bodyPr>
          <a:lstStyle>
            <a:lvl1pPr algn="l">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76406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9A22C25-1CCB-674A-9C6C-D967898F72DF}"/>
              </a:ext>
            </a:extLst>
          </p:cNvPr>
          <p:cNvSpPr>
            <a:spLocks noGrp="1"/>
          </p:cNvSpPr>
          <p:nvPr>
            <p:ph type="pic" sz="quarter" idx="13"/>
          </p:nvPr>
        </p:nvSpPr>
        <p:spPr>
          <a:xfrm>
            <a:off x="0" y="0"/>
            <a:ext cx="12192000" cy="6013450"/>
          </a:xfrm>
        </p:spPr>
        <p:txBody>
          <a:bodyPr/>
          <a:lstStyle/>
          <a:p>
            <a:endParaRPr lang="en-US"/>
          </a:p>
        </p:txBody>
      </p:sp>
      <p:sp>
        <p:nvSpPr>
          <p:cNvPr id="2" name="Title 1">
            <a:extLst>
              <a:ext uri="{FF2B5EF4-FFF2-40B4-BE49-F238E27FC236}">
                <a16:creationId xmlns:a16="http://schemas.microsoft.com/office/drawing/2014/main" id="{1E774267-5129-264E-8CAB-AA31C085361E}"/>
              </a:ext>
            </a:extLst>
          </p:cNvPr>
          <p:cNvSpPr>
            <a:spLocks noGrp="1"/>
          </p:cNvSpPr>
          <p:nvPr>
            <p:ph type="title"/>
          </p:nvPr>
        </p:nvSpPr>
        <p:spPr>
          <a:xfrm>
            <a:off x="838200" y="3988435"/>
            <a:ext cx="10515600" cy="132556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1E15C851-4891-6D41-93C7-F1E216EEFF1D}"/>
              </a:ext>
            </a:extLst>
          </p:cNvPr>
          <p:cNvSpPr>
            <a:spLocks noGrp="1"/>
          </p:cNvSpPr>
          <p:nvPr>
            <p:ph type="ftr" sz="quarter" idx="11"/>
          </p:nvPr>
        </p:nvSpPr>
        <p:spPr/>
        <p:txBody>
          <a:bodyPr/>
          <a:lstStyle/>
          <a:p>
            <a:r>
              <a:rPr lang="en-US"/>
              <a:t>credentialingexcellence.org</a:t>
            </a:r>
          </a:p>
        </p:txBody>
      </p:sp>
      <p:sp>
        <p:nvSpPr>
          <p:cNvPr id="5" name="Slide Number Placeholder 4">
            <a:extLst>
              <a:ext uri="{FF2B5EF4-FFF2-40B4-BE49-F238E27FC236}">
                <a16:creationId xmlns:a16="http://schemas.microsoft.com/office/drawing/2014/main" id="{88D84E30-D42D-D24D-8D07-A108FAE96D5B}"/>
              </a:ext>
            </a:extLst>
          </p:cNvPr>
          <p:cNvSpPr>
            <a:spLocks noGrp="1"/>
          </p:cNvSpPr>
          <p:nvPr>
            <p:ph type="sldNum" sz="quarter" idx="12"/>
          </p:nvPr>
        </p:nvSpPr>
        <p:spPr/>
        <p:txBody>
          <a:bodyPr/>
          <a:lstStyle/>
          <a:p>
            <a:fld id="{BDB56F39-0D4F-FF43-B26D-4D2D0DCA94E7}" type="slidenum">
              <a:rPr lang="en-US" smtClean="0"/>
              <a:t>‹#›</a:t>
            </a:fld>
            <a:endParaRPr lang="en-US"/>
          </a:p>
        </p:txBody>
      </p:sp>
    </p:spTree>
    <p:extLst>
      <p:ext uri="{BB962C8B-B14F-4D97-AF65-F5344CB8AC3E}">
        <p14:creationId xmlns:p14="http://schemas.microsoft.com/office/powerpoint/2010/main" val="323002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512598-A7AB-3245-B762-9420F424A151}"/>
              </a:ext>
            </a:extLst>
          </p:cNvPr>
          <p:cNvSpPr>
            <a:spLocks noGrp="1"/>
          </p:cNvSpPr>
          <p:nvPr>
            <p:ph type="ftr" sz="quarter" idx="11"/>
          </p:nvPr>
        </p:nvSpPr>
        <p:spPr/>
        <p:txBody>
          <a:bodyPr/>
          <a:lstStyle/>
          <a:p>
            <a:r>
              <a:rPr lang="en-US"/>
              <a:t>credentialingexcellence.org</a:t>
            </a:r>
          </a:p>
        </p:txBody>
      </p:sp>
      <p:sp>
        <p:nvSpPr>
          <p:cNvPr id="4" name="Slide Number Placeholder 3">
            <a:extLst>
              <a:ext uri="{FF2B5EF4-FFF2-40B4-BE49-F238E27FC236}">
                <a16:creationId xmlns:a16="http://schemas.microsoft.com/office/drawing/2014/main" id="{9980D6FC-E80A-4841-9206-F39D09F08607}"/>
              </a:ext>
            </a:extLst>
          </p:cNvPr>
          <p:cNvSpPr>
            <a:spLocks noGrp="1"/>
          </p:cNvSpPr>
          <p:nvPr>
            <p:ph type="sldNum" sz="quarter" idx="12"/>
          </p:nvPr>
        </p:nvSpPr>
        <p:spPr/>
        <p:txBody>
          <a:bodyPr/>
          <a:lstStyle/>
          <a:p>
            <a:fld id="{BDB56F39-0D4F-FF43-B26D-4D2D0DCA94E7}" type="slidenum">
              <a:rPr lang="en-US" smtClean="0"/>
              <a:t>‹#›</a:t>
            </a:fld>
            <a:endParaRPr lang="en-US"/>
          </a:p>
        </p:txBody>
      </p:sp>
    </p:spTree>
    <p:extLst>
      <p:ext uri="{BB962C8B-B14F-4D97-AF65-F5344CB8AC3E}">
        <p14:creationId xmlns:p14="http://schemas.microsoft.com/office/powerpoint/2010/main" val="23531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A2481-D5BE-2643-853A-E331059B6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7F76DF-AF00-4B4C-A068-7B7185F71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E207650-59B6-774B-BF8A-58B4E24491F0}"/>
              </a:ext>
            </a:extLst>
          </p:cNvPr>
          <p:cNvSpPr>
            <a:spLocks noGrp="1"/>
          </p:cNvSpPr>
          <p:nvPr>
            <p:ph type="ftr" sz="quarter" idx="3"/>
          </p:nvPr>
        </p:nvSpPr>
        <p:spPr>
          <a:xfrm>
            <a:off x="6633210" y="6356350"/>
            <a:ext cx="4114800" cy="365125"/>
          </a:xfrm>
          <a:prstGeom prst="rect">
            <a:avLst/>
          </a:prstGeom>
        </p:spPr>
        <p:txBody>
          <a:bodyPr vert="horz" lIns="91440" tIns="45720" rIns="91440" bIns="45720" rtlCol="0" anchor="ctr"/>
          <a:lstStyle>
            <a:lvl1pPr algn="r">
              <a:defRPr sz="1000">
                <a:solidFill>
                  <a:schemeClr val="accent5"/>
                </a:solidFill>
              </a:defRPr>
            </a:lvl1pPr>
          </a:lstStyle>
          <a:p>
            <a:r>
              <a:rPr lang="en-US" dirty="0" err="1"/>
              <a:t>credentialingexcellence.org</a:t>
            </a:r>
            <a:endParaRPr lang="en-US" dirty="0"/>
          </a:p>
        </p:txBody>
      </p:sp>
      <p:sp>
        <p:nvSpPr>
          <p:cNvPr id="6" name="Slide Number Placeholder 5">
            <a:extLst>
              <a:ext uri="{FF2B5EF4-FFF2-40B4-BE49-F238E27FC236}">
                <a16:creationId xmlns:a16="http://schemas.microsoft.com/office/drawing/2014/main" id="{BA072E56-37FF-5E4F-8F3A-C868F64848D1}"/>
              </a:ext>
            </a:extLst>
          </p:cNvPr>
          <p:cNvSpPr>
            <a:spLocks noGrp="1"/>
          </p:cNvSpPr>
          <p:nvPr>
            <p:ph type="sldNum" sz="quarter" idx="4"/>
          </p:nvPr>
        </p:nvSpPr>
        <p:spPr>
          <a:xfrm>
            <a:off x="10847070" y="6356350"/>
            <a:ext cx="506730" cy="365125"/>
          </a:xfrm>
          <a:prstGeom prst="rect">
            <a:avLst/>
          </a:prstGeom>
        </p:spPr>
        <p:txBody>
          <a:bodyPr vert="horz" lIns="91440" tIns="45720" rIns="91440" bIns="45720" rtlCol="0" anchor="ctr"/>
          <a:lstStyle>
            <a:lvl1pPr algn="r">
              <a:defRPr sz="1000">
                <a:solidFill>
                  <a:schemeClr val="accent5"/>
                </a:solidFill>
              </a:defRPr>
            </a:lvl1pPr>
          </a:lstStyle>
          <a:p>
            <a:fld id="{BDB56F39-0D4F-FF43-B26D-4D2D0DCA94E7}" type="slidenum">
              <a:rPr lang="en-US" smtClean="0"/>
              <a:pPr/>
              <a:t>‹#›</a:t>
            </a:fld>
            <a:endParaRPr lang="en-US" dirty="0"/>
          </a:p>
        </p:txBody>
      </p:sp>
      <p:pic>
        <p:nvPicPr>
          <p:cNvPr id="9" name="Picture 8">
            <a:extLst>
              <a:ext uri="{FF2B5EF4-FFF2-40B4-BE49-F238E27FC236}">
                <a16:creationId xmlns:a16="http://schemas.microsoft.com/office/drawing/2014/main" id="{94D650DD-1DF8-4945-8CAA-ADD3C36524EA}"/>
              </a:ext>
            </a:extLst>
          </p:cNvPr>
          <p:cNvPicPr>
            <a:picLocks noChangeAspect="1"/>
          </p:cNvPicPr>
          <p:nvPr userDrawn="1"/>
        </p:nvPicPr>
        <p:blipFill>
          <a:blip r:embed="rId13"/>
          <a:stretch>
            <a:fillRect/>
          </a:stretch>
        </p:blipFill>
        <p:spPr>
          <a:xfrm>
            <a:off x="732378" y="6167602"/>
            <a:ext cx="2192839" cy="535668"/>
          </a:xfrm>
          <a:prstGeom prst="rect">
            <a:avLst/>
          </a:prstGeom>
        </p:spPr>
      </p:pic>
    </p:spTree>
    <p:extLst>
      <p:ext uri="{BB962C8B-B14F-4D97-AF65-F5344CB8AC3E}">
        <p14:creationId xmlns:p14="http://schemas.microsoft.com/office/powerpoint/2010/main" val="2989786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1" r:id="rId5"/>
    <p:sldLayoutId id="2147483652" r:id="rId6"/>
    <p:sldLayoutId id="2147483653" r:id="rId7"/>
    <p:sldLayoutId id="2147483654" r:id="rId8"/>
    <p:sldLayoutId id="2147483655" r:id="rId9"/>
    <p:sldLayoutId id="2147483656" r:id="rId10"/>
    <p:sldLayoutId id="214748365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BA49C6-2326-C042-81A6-4400B7A35E39}"/>
              </a:ext>
            </a:extLst>
          </p:cNvPr>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59766-A29F-1C47-B7B6-16223BAF5F32}"/>
              </a:ext>
            </a:extLst>
          </p:cNvPr>
          <p:cNvSpPr>
            <a:spLocks noGrp="1"/>
          </p:cNvSpPr>
          <p:nvPr>
            <p:ph type="ctrTitle"/>
          </p:nvPr>
        </p:nvSpPr>
        <p:spPr>
          <a:xfrm>
            <a:off x="603794" y="2307770"/>
            <a:ext cx="6972663" cy="1942783"/>
          </a:xfrm>
        </p:spPr>
        <p:txBody>
          <a:bodyPr/>
          <a:lstStyle/>
          <a:p>
            <a:r>
              <a:rPr lang="en-US" dirty="0">
                <a:solidFill>
                  <a:schemeClr val="bg1"/>
                </a:solidFill>
              </a:rPr>
              <a:t>Future of Credentialing</a:t>
            </a:r>
            <a:br>
              <a:rPr lang="en-US" dirty="0">
                <a:solidFill>
                  <a:schemeClr val="bg1"/>
                </a:solidFill>
              </a:rPr>
            </a:br>
            <a:endParaRPr lang="en-US" dirty="0">
              <a:solidFill>
                <a:schemeClr val="bg1"/>
              </a:solidFill>
            </a:endParaRPr>
          </a:p>
        </p:txBody>
      </p:sp>
      <p:sp>
        <p:nvSpPr>
          <p:cNvPr id="3" name="Subtitle 2">
            <a:extLst>
              <a:ext uri="{FF2B5EF4-FFF2-40B4-BE49-F238E27FC236}">
                <a16:creationId xmlns:a16="http://schemas.microsoft.com/office/drawing/2014/main" id="{CCD40BE7-92B6-1042-9CF4-719A59B4BFFF}"/>
              </a:ext>
            </a:extLst>
          </p:cNvPr>
          <p:cNvSpPr>
            <a:spLocks noGrp="1"/>
          </p:cNvSpPr>
          <p:nvPr>
            <p:ph type="subTitle" idx="1"/>
          </p:nvPr>
        </p:nvSpPr>
        <p:spPr>
          <a:xfrm>
            <a:off x="632822" y="4313601"/>
            <a:ext cx="9144000" cy="563199"/>
          </a:xfrm>
        </p:spPr>
        <p:txBody>
          <a:bodyPr>
            <a:normAutofit/>
          </a:bodyPr>
          <a:lstStyle/>
          <a:p>
            <a:r>
              <a:rPr lang="en-US" sz="1800" dirty="0">
                <a:solidFill>
                  <a:schemeClr val="bg1"/>
                </a:solidFill>
              </a:rPr>
              <a:t>Introducing foresight and change drivers</a:t>
            </a:r>
          </a:p>
        </p:txBody>
      </p:sp>
      <p:pic>
        <p:nvPicPr>
          <p:cNvPr id="6" name="Picture 5">
            <a:extLst>
              <a:ext uri="{FF2B5EF4-FFF2-40B4-BE49-F238E27FC236}">
                <a16:creationId xmlns:a16="http://schemas.microsoft.com/office/drawing/2014/main" id="{FC75E4A4-6D38-B041-B033-366726C7282F}"/>
              </a:ext>
            </a:extLst>
          </p:cNvPr>
          <p:cNvPicPr>
            <a:picLocks noChangeAspect="1"/>
          </p:cNvPicPr>
          <p:nvPr/>
        </p:nvPicPr>
        <p:blipFill>
          <a:blip r:embed="rId3"/>
          <a:stretch>
            <a:fillRect/>
          </a:stretch>
        </p:blipFill>
        <p:spPr>
          <a:xfrm>
            <a:off x="548532" y="642838"/>
            <a:ext cx="4273222" cy="1043867"/>
          </a:xfrm>
          <a:prstGeom prst="rect">
            <a:avLst/>
          </a:prstGeom>
        </p:spPr>
      </p:pic>
      <p:sp>
        <p:nvSpPr>
          <p:cNvPr id="7" name="Subtitle 2">
            <a:extLst>
              <a:ext uri="{FF2B5EF4-FFF2-40B4-BE49-F238E27FC236}">
                <a16:creationId xmlns:a16="http://schemas.microsoft.com/office/drawing/2014/main" id="{F5980C5C-F9F3-A247-98D9-128875033C5F}"/>
              </a:ext>
            </a:extLst>
          </p:cNvPr>
          <p:cNvSpPr txBox="1">
            <a:spLocks/>
          </p:cNvSpPr>
          <p:nvPr/>
        </p:nvSpPr>
        <p:spPr>
          <a:xfrm>
            <a:off x="647336" y="6139543"/>
            <a:ext cx="4911634" cy="3672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i="1" dirty="0">
                <a:solidFill>
                  <a:schemeClr val="accent5"/>
                </a:solidFill>
              </a:rPr>
              <a:t>Community. Competence. Credibility.</a:t>
            </a:r>
            <a:endParaRPr lang="en-US" sz="1800" dirty="0">
              <a:solidFill>
                <a:schemeClr val="accent5"/>
              </a:solidFill>
            </a:endParaRPr>
          </a:p>
        </p:txBody>
      </p:sp>
      <p:sp>
        <p:nvSpPr>
          <p:cNvPr id="8" name="Subtitle 2">
            <a:extLst>
              <a:ext uri="{FF2B5EF4-FFF2-40B4-BE49-F238E27FC236}">
                <a16:creationId xmlns:a16="http://schemas.microsoft.com/office/drawing/2014/main" id="{7064BDE9-5E32-6546-9D25-D97A8C9B8647}"/>
              </a:ext>
            </a:extLst>
          </p:cNvPr>
          <p:cNvSpPr txBox="1">
            <a:spLocks/>
          </p:cNvSpPr>
          <p:nvPr/>
        </p:nvSpPr>
        <p:spPr>
          <a:xfrm>
            <a:off x="6854372" y="6139543"/>
            <a:ext cx="4911634" cy="3672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err="1">
                <a:solidFill>
                  <a:schemeClr val="accent5"/>
                </a:solidFill>
              </a:rPr>
              <a:t>credentialingexcellence.org</a:t>
            </a:r>
            <a:endParaRPr lang="en-US" sz="1800" dirty="0">
              <a:solidFill>
                <a:schemeClr val="accent5"/>
              </a:solidFill>
            </a:endParaRPr>
          </a:p>
        </p:txBody>
      </p:sp>
    </p:spTree>
    <p:extLst>
      <p:ext uri="{BB962C8B-B14F-4D97-AF65-F5344CB8AC3E}">
        <p14:creationId xmlns:p14="http://schemas.microsoft.com/office/powerpoint/2010/main" val="308054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1990332"/>
            <a:ext cx="10515600" cy="3855297"/>
          </a:xfrm>
        </p:spPr>
        <p:txBody>
          <a:bodyPr>
            <a:normAutofit/>
          </a:bodyPr>
          <a:lstStyle/>
          <a:p>
            <a:r>
              <a:rPr lang="en-US" dirty="0"/>
              <a:t>How will we use the information in the change driver action briefs?</a:t>
            </a:r>
          </a:p>
          <a:p>
            <a:r>
              <a:rPr lang="en-US" dirty="0"/>
              <a:t>Who can help us carry the messages?</a:t>
            </a:r>
          </a:p>
          <a:p>
            <a:r>
              <a:rPr lang="en-US" dirty="0"/>
              <a:t>Where can we introduce foresight discussions into our routines?</a:t>
            </a:r>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35268" y="1043843"/>
            <a:ext cx="10265167" cy="843655"/>
          </a:xfrm>
        </p:spPr>
        <p:txBody>
          <a:bodyPr>
            <a:normAutofit fontScale="90000"/>
          </a:bodyPr>
          <a:lstStyle/>
          <a:p>
            <a:r>
              <a:rPr lang="en-US" dirty="0"/>
              <a:t>Initiating and Integrating the Practice of Foresight</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10</a:t>
            </a:fld>
            <a:endParaRPr lang="en-US"/>
          </a:p>
        </p:txBody>
      </p:sp>
      <p:sp>
        <p:nvSpPr>
          <p:cNvPr id="7" name="TextBox 6">
            <a:extLst>
              <a:ext uri="{FF2B5EF4-FFF2-40B4-BE49-F238E27FC236}">
                <a16:creationId xmlns:a16="http://schemas.microsoft.com/office/drawing/2014/main" id="{8CCC65A9-4531-7C66-0582-9D162191DD84}"/>
              </a:ext>
            </a:extLst>
          </p:cNvPr>
          <p:cNvSpPr txBox="1"/>
          <p:nvPr/>
        </p:nvSpPr>
        <p:spPr>
          <a:xfrm>
            <a:off x="7788727" y="5884184"/>
            <a:ext cx="3722915" cy="369332"/>
          </a:xfrm>
          <a:prstGeom prst="rect">
            <a:avLst/>
          </a:prstGeom>
          <a:noFill/>
        </p:spPr>
        <p:txBody>
          <a:bodyPr wrap="square" rtlCol="0">
            <a:spAutoFit/>
          </a:bodyPr>
          <a:lstStyle/>
          <a:p>
            <a:r>
              <a:rPr lang="en-US" dirty="0"/>
              <a:t>Source: ASAE ForesightWorks</a:t>
            </a:r>
          </a:p>
        </p:txBody>
      </p:sp>
    </p:spTree>
    <p:extLst>
      <p:ext uri="{BB962C8B-B14F-4D97-AF65-F5344CB8AC3E}">
        <p14:creationId xmlns:p14="http://schemas.microsoft.com/office/powerpoint/2010/main" val="68239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11</a:t>
            </a:fld>
            <a:endParaRPr lang="en-US"/>
          </a:p>
        </p:txBody>
      </p:sp>
      <p:pic>
        <p:nvPicPr>
          <p:cNvPr id="13" name="Picture 12">
            <a:extLst>
              <a:ext uri="{FF2B5EF4-FFF2-40B4-BE49-F238E27FC236}">
                <a16:creationId xmlns:a16="http://schemas.microsoft.com/office/drawing/2014/main" id="{7629DA37-7AA0-A753-8280-295FA3671810}"/>
              </a:ext>
            </a:extLst>
          </p:cNvPr>
          <p:cNvPicPr>
            <a:picLocks noChangeAspect="1"/>
          </p:cNvPicPr>
          <p:nvPr/>
        </p:nvPicPr>
        <p:blipFill rotWithShape="1">
          <a:blip r:embed="rId2">
            <a:extLst>
              <a:ext uri="{28A0092B-C50C-407E-A947-70E740481C1C}">
                <a14:useLocalDpi xmlns:a14="http://schemas.microsoft.com/office/drawing/2010/main" val="0"/>
              </a:ext>
            </a:extLst>
          </a:blip>
          <a:srcRect t="17635" b="14730"/>
          <a:stretch/>
        </p:blipFill>
        <p:spPr bwMode="auto">
          <a:xfrm>
            <a:off x="1304817" y="925686"/>
            <a:ext cx="9894013" cy="5169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519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ADFF-02A0-8A4D-9661-8A8ED6017F03}"/>
              </a:ext>
            </a:extLst>
          </p:cNvPr>
          <p:cNvSpPr>
            <a:spLocks noGrp="1"/>
          </p:cNvSpPr>
          <p:nvPr>
            <p:ph type="title"/>
          </p:nvPr>
        </p:nvSpPr>
        <p:spPr/>
        <p:txBody>
          <a:bodyPr/>
          <a:lstStyle/>
          <a:p>
            <a:r>
              <a:rPr lang="en-US" dirty="0"/>
              <a:t>Getting Started with the Change Drivers</a:t>
            </a:r>
          </a:p>
        </p:txBody>
      </p:sp>
      <p:sp>
        <p:nvSpPr>
          <p:cNvPr id="4" name="Footer Placeholder 3">
            <a:extLst>
              <a:ext uri="{FF2B5EF4-FFF2-40B4-BE49-F238E27FC236}">
                <a16:creationId xmlns:a16="http://schemas.microsoft.com/office/drawing/2014/main" id="{A911F90D-C814-B849-ABCF-48EDD79F5729}"/>
              </a:ext>
            </a:extLst>
          </p:cNvPr>
          <p:cNvSpPr>
            <a:spLocks noGrp="1"/>
          </p:cNvSpPr>
          <p:nvPr>
            <p:ph type="ftr" sz="quarter" idx="11"/>
          </p:nvPr>
        </p:nvSpPr>
        <p:spPr/>
        <p:txBody>
          <a:bodyPr/>
          <a:lstStyle/>
          <a:p>
            <a:r>
              <a:rPr lang="en-US"/>
              <a:t>credentialingexcellence.org</a:t>
            </a:r>
          </a:p>
        </p:txBody>
      </p:sp>
      <p:sp>
        <p:nvSpPr>
          <p:cNvPr id="5" name="Slide Number Placeholder 4">
            <a:extLst>
              <a:ext uri="{FF2B5EF4-FFF2-40B4-BE49-F238E27FC236}">
                <a16:creationId xmlns:a16="http://schemas.microsoft.com/office/drawing/2014/main" id="{ED7D57AF-2A4E-7B4C-A903-656DE8155276}"/>
              </a:ext>
            </a:extLst>
          </p:cNvPr>
          <p:cNvSpPr>
            <a:spLocks noGrp="1"/>
          </p:cNvSpPr>
          <p:nvPr>
            <p:ph type="sldNum" sz="quarter" idx="12"/>
          </p:nvPr>
        </p:nvSpPr>
        <p:spPr/>
        <p:txBody>
          <a:bodyPr/>
          <a:lstStyle/>
          <a:p>
            <a:fld id="{BDB56F39-0D4F-FF43-B26D-4D2D0DCA94E7}" type="slidenum">
              <a:rPr lang="en-US" smtClean="0"/>
              <a:t>12</a:t>
            </a:fld>
            <a:endParaRPr lang="en-US"/>
          </a:p>
        </p:txBody>
      </p:sp>
    </p:spTree>
    <p:extLst>
      <p:ext uri="{BB962C8B-B14F-4D97-AF65-F5344CB8AC3E}">
        <p14:creationId xmlns:p14="http://schemas.microsoft.com/office/powerpoint/2010/main" val="321995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p:txBody>
          <a:bodyPr>
            <a:normAutofit/>
          </a:bodyPr>
          <a:lstStyle/>
          <a:p>
            <a:r>
              <a:rPr lang="en-US" dirty="0"/>
              <a:t>What lens or lenses should we use to assess the information?</a:t>
            </a:r>
          </a:p>
          <a:p>
            <a:r>
              <a:rPr lang="en-US" dirty="0"/>
              <a:t>In which order should we prioritize them?</a:t>
            </a:r>
          </a:p>
          <a:p>
            <a:r>
              <a:rPr lang="en-US" dirty="0"/>
              <a:t>Will we work with one, two, or all three of them?</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00099" y="1773380"/>
            <a:ext cx="10265167" cy="843655"/>
          </a:xfrm>
        </p:spPr>
        <p:txBody>
          <a:bodyPr>
            <a:normAutofit/>
          </a:bodyPr>
          <a:lstStyle/>
          <a:p>
            <a:r>
              <a:rPr lang="en-US" dirty="0"/>
              <a:t>Getting Started with the Change Drivers</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13</a:t>
            </a:fld>
            <a:endParaRPr lang="en-US"/>
          </a:p>
        </p:txBody>
      </p:sp>
    </p:spTree>
    <p:extLst>
      <p:ext uri="{BB962C8B-B14F-4D97-AF65-F5344CB8AC3E}">
        <p14:creationId xmlns:p14="http://schemas.microsoft.com/office/powerpoint/2010/main" val="55283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702327"/>
            <a:ext cx="10515600" cy="3208616"/>
          </a:xfrm>
        </p:spPr>
        <p:txBody>
          <a:bodyPr>
            <a:normAutofit/>
          </a:bodyPr>
          <a:lstStyle/>
          <a:p>
            <a:r>
              <a:rPr lang="en-US" dirty="0"/>
              <a:t>For change driver #1, what are the 5-10 most compelling data points with high relevancy or impact to our organization?</a:t>
            </a:r>
          </a:p>
          <a:p>
            <a:r>
              <a:rPr lang="en-US" dirty="0"/>
              <a:t>What do these mean for our organization?</a:t>
            </a:r>
          </a:p>
          <a:p>
            <a:r>
              <a:rPr lang="en-US" dirty="0"/>
              <a:t>How do these impact our strategic planning?</a:t>
            </a:r>
          </a:p>
          <a:p>
            <a:r>
              <a:rPr lang="en-US" dirty="0"/>
              <a:t>What are the practical, tangible steps we can take?</a:t>
            </a:r>
          </a:p>
          <a:p>
            <a:r>
              <a:rPr lang="en-US" dirty="0"/>
              <a:t>In which channels should we circulate this information throughout our organization?</a:t>
            </a:r>
          </a:p>
          <a:p>
            <a:endParaRPr lang="en-US" dirty="0"/>
          </a:p>
          <a:p>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00099" y="1773380"/>
            <a:ext cx="10265167" cy="843655"/>
          </a:xfrm>
        </p:spPr>
        <p:txBody>
          <a:bodyPr>
            <a:normAutofit/>
          </a:bodyPr>
          <a:lstStyle/>
          <a:p>
            <a:r>
              <a:rPr lang="en-US" dirty="0"/>
              <a:t>Getting Started with the Change Drivers</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14</a:t>
            </a:fld>
            <a:endParaRPr lang="en-US"/>
          </a:p>
        </p:txBody>
      </p:sp>
    </p:spTree>
    <p:extLst>
      <p:ext uri="{BB962C8B-B14F-4D97-AF65-F5344CB8AC3E}">
        <p14:creationId xmlns:p14="http://schemas.microsoft.com/office/powerpoint/2010/main" val="1700592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702327"/>
            <a:ext cx="10515600" cy="3208616"/>
          </a:xfrm>
        </p:spPr>
        <p:txBody>
          <a:bodyPr>
            <a:normAutofit/>
          </a:bodyPr>
          <a:lstStyle/>
          <a:p>
            <a:r>
              <a:rPr lang="en-US" dirty="0"/>
              <a:t>For change driver #2, what are the 5-10 most compelling data points with high relevancy or impact to our organization?</a:t>
            </a:r>
          </a:p>
          <a:p>
            <a:r>
              <a:rPr lang="en-US" dirty="0"/>
              <a:t>What do these mean for our organization?</a:t>
            </a:r>
          </a:p>
          <a:p>
            <a:r>
              <a:rPr lang="en-US" dirty="0"/>
              <a:t>How do these impact our strategic planning?</a:t>
            </a:r>
          </a:p>
          <a:p>
            <a:r>
              <a:rPr lang="en-US" dirty="0"/>
              <a:t>What are the practical, tangible steps we can take?</a:t>
            </a:r>
          </a:p>
          <a:p>
            <a:r>
              <a:rPr lang="en-US" dirty="0"/>
              <a:t>In which channels should we circulate this information throughout our organization?</a:t>
            </a:r>
          </a:p>
          <a:p>
            <a:endParaRPr lang="en-US" dirty="0"/>
          </a:p>
          <a:p>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00099" y="1773380"/>
            <a:ext cx="10265167" cy="843655"/>
          </a:xfrm>
        </p:spPr>
        <p:txBody>
          <a:bodyPr>
            <a:normAutofit/>
          </a:bodyPr>
          <a:lstStyle/>
          <a:p>
            <a:r>
              <a:rPr lang="en-US" dirty="0"/>
              <a:t>Getting Started with the Change Drivers</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15</a:t>
            </a:fld>
            <a:endParaRPr lang="en-US"/>
          </a:p>
        </p:txBody>
      </p:sp>
    </p:spTree>
    <p:extLst>
      <p:ext uri="{BB962C8B-B14F-4D97-AF65-F5344CB8AC3E}">
        <p14:creationId xmlns:p14="http://schemas.microsoft.com/office/powerpoint/2010/main" val="167307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702327"/>
            <a:ext cx="10515600" cy="3208616"/>
          </a:xfrm>
        </p:spPr>
        <p:txBody>
          <a:bodyPr>
            <a:normAutofit/>
          </a:bodyPr>
          <a:lstStyle/>
          <a:p>
            <a:r>
              <a:rPr lang="en-US" dirty="0"/>
              <a:t>For change driver #3, what are the 5-10 most compelling data points with high relevancy or impact to our organization?</a:t>
            </a:r>
          </a:p>
          <a:p>
            <a:r>
              <a:rPr lang="en-US" dirty="0"/>
              <a:t>What do these mean for our organization?</a:t>
            </a:r>
          </a:p>
          <a:p>
            <a:r>
              <a:rPr lang="en-US" dirty="0"/>
              <a:t>How do these impact our strategic planning?</a:t>
            </a:r>
          </a:p>
          <a:p>
            <a:r>
              <a:rPr lang="en-US" dirty="0"/>
              <a:t>What are the practical, tangible steps we can take?</a:t>
            </a:r>
          </a:p>
          <a:p>
            <a:r>
              <a:rPr lang="en-US" dirty="0"/>
              <a:t>In which channels should we circulate this information throughout our organization?</a:t>
            </a:r>
          </a:p>
          <a:p>
            <a:endParaRPr lang="en-US" dirty="0"/>
          </a:p>
          <a:p>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00099" y="1773380"/>
            <a:ext cx="10265167" cy="843655"/>
          </a:xfrm>
        </p:spPr>
        <p:txBody>
          <a:bodyPr>
            <a:normAutofit/>
          </a:bodyPr>
          <a:lstStyle/>
          <a:p>
            <a:r>
              <a:rPr lang="en-US" dirty="0"/>
              <a:t>Getting Started with the Change Drivers</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16</a:t>
            </a:fld>
            <a:endParaRPr lang="en-US"/>
          </a:p>
        </p:txBody>
      </p:sp>
    </p:spTree>
    <p:extLst>
      <p:ext uri="{BB962C8B-B14F-4D97-AF65-F5344CB8AC3E}">
        <p14:creationId xmlns:p14="http://schemas.microsoft.com/office/powerpoint/2010/main" val="231350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702327"/>
            <a:ext cx="10515600" cy="2516945"/>
          </a:xfrm>
        </p:spPr>
        <p:txBody>
          <a:bodyPr>
            <a:normAutofit/>
          </a:bodyPr>
          <a:lstStyle/>
          <a:p>
            <a:r>
              <a:rPr lang="en-US" dirty="0"/>
              <a:t>What does the change driver mean for our organization?</a:t>
            </a:r>
          </a:p>
          <a:p>
            <a:r>
              <a:rPr lang="en-US" dirty="0"/>
              <a:t>What does the change driver mean for our members and constituents?</a:t>
            </a:r>
          </a:p>
          <a:p>
            <a:r>
              <a:rPr lang="en-US" dirty="0"/>
              <a:t>What does the change driver mean for the environment in which we work?</a:t>
            </a:r>
          </a:p>
          <a:p>
            <a:r>
              <a:rPr lang="en-US" dirty="0"/>
              <a:t>What are the opportunities and risks associate with the change driver?</a:t>
            </a:r>
          </a:p>
          <a:p>
            <a:r>
              <a:rPr lang="en-US" dirty="0"/>
              <a:t>What elements of the change driver do we need to learn more about?</a:t>
            </a:r>
          </a:p>
          <a:p>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00099" y="1773380"/>
            <a:ext cx="10265167" cy="843655"/>
          </a:xfrm>
        </p:spPr>
        <p:txBody>
          <a:bodyPr>
            <a:normAutofit/>
          </a:bodyPr>
          <a:lstStyle/>
          <a:p>
            <a:r>
              <a:rPr lang="en-US" dirty="0"/>
              <a:t>Questions to spark foresight conversations</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17</a:t>
            </a:fld>
            <a:endParaRPr lang="en-US"/>
          </a:p>
        </p:txBody>
      </p:sp>
    </p:spTree>
    <p:extLst>
      <p:ext uri="{BB962C8B-B14F-4D97-AF65-F5344CB8AC3E}">
        <p14:creationId xmlns:p14="http://schemas.microsoft.com/office/powerpoint/2010/main" val="93392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702327"/>
            <a:ext cx="10515600" cy="3071749"/>
          </a:xfrm>
        </p:spPr>
        <p:txBody>
          <a:bodyPr>
            <a:normAutofit/>
          </a:bodyPr>
          <a:lstStyle/>
          <a:p>
            <a:r>
              <a:rPr lang="en-US" dirty="0"/>
              <a:t>What additional questions should we be asking about the change driver?</a:t>
            </a:r>
          </a:p>
          <a:p>
            <a:r>
              <a:rPr lang="en-US" dirty="0"/>
              <a:t>How quickly do we anticipate the change driver impacting our organization?</a:t>
            </a:r>
          </a:p>
          <a:p>
            <a:r>
              <a:rPr lang="en-US" dirty="0"/>
              <a:t>What steps do we need to take now to make the most of the change driver?</a:t>
            </a:r>
          </a:p>
          <a:p>
            <a:r>
              <a:rPr lang="en-US" dirty="0"/>
              <a:t>What is our plan to continue monitoring the change driver in the coming months and years?</a:t>
            </a:r>
          </a:p>
          <a:p>
            <a:endParaRPr lang="en-US" dirty="0"/>
          </a:p>
          <a:p>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00099" y="1773380"/>
            <a:ext cx="10265167" cy="843655"/>
          </a:xfrm>
        </p:spPr>
        <p:txBody>
          <a:bodyPr>
            <a:normAutofit/>
          </a:bodyPr>
          <a:lstStyle/>
          <a:p>
            <a:r>
              <a:rPr lang="en-US" dirty="0"/>
              <a:t>Questions to spark foresight conversations</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18</a:t>
            </a:fld>
            <a:endParaRPr lang="en-US"/>
          </a:p>
        </p:txBody>
      </p:sp>
    </p:spTree>
    <p:extLst>
      <p:ext uri="{BB962C8B-B14F-4D97-AF65-F5344CB8AC3E}">
        <p14:creationId xmlns:p14="http://schemas.microsoft.com/office/powerpoint/2010/main" val="859548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ADFF-02A0-8A4D-9661-8A8ED6017F03}"/>
              </a:ext>
            </a:extLst>
          </p:cNvPr>
          <p:cNvSpPr>
            <a:spLocks noGrp="1"/>
          </p:cNvSpPr>
          <p:nvPr>
            <p:ph type="title"/>
          </p:nvPr>
        </p:nvSpPr>
        <p:spPr/>
        <p:txBody>
          <a:bodyPr/>
          <a:lstStyle/>
          <a:p>
            <a:r>
              <a:rPr lang="en-US" dirty="0"/>
              <a:t>Overcoming Resistance</a:t>
            </a:r>
          </a:p>
        </p:txBody>
      </p:sp>
      <p:sp>
        <p:nvSpPr>
          <p:cNvPr id="4" name="Footer Placeholder 3">
            <a:extLst>
              <a:ext uri="{FF2B5EF4-FFF2-40B4-BE49-F238E27FC236}">
                <a16:creationId xmlns:a16="http://schemas.microsoft.com/office/drawing/2014/main" id="{A911F90D-C814-B849-ABCF-48EDD79F5729}"/>
              </a:ext>
            </a:extLst>
          </p:cNvPr>
          <p:cNvSpPr>
            <a:spLocks noGrp="1"/>
          </p:cNvSpPr>
          <p:nvPr>
            <p:ph type="ftr" sz="quarter" idx="11"/>
          </p:nvPr>
        </p:nvSpPr>
        <p:spPr/>
        <p:txBody>
          <a:bodyPr/>
          <a:lstStyle/>
          <a:p>
            <a:r>
              <a:rPr lang="en-US"/>
              <a:t>credentialingexcellence.org</a:t>
            </a:r>
          </a:p>
        </p:txBody>
      </p:sp>
      <p:sp>
        <p:nvSpPr>
          <p:cNvPr id="5" name="Slide Number Placeholder 4">
            <a:extLst>
              <a:ext uri="{FF2B5EF4-FFF2-40B4-BE49-F238E27FC236}">
                <a16:creationId xmlns:a16="http://schemas.microsoft.com/office/drawing/2014/main" id="{ED7D57AF-2A4E-7B4C-A903-656DE8155276}"/>
              </a:ext>
            </a:extLst>
          </p:cNvPr>
          <p:cNvSpPr>
            <a:spLocks noGrp="1"/>
          </p:cNvSpPr>
          <p:nvPr>
            <p:ph type="sldNum" sz="quarter" idx="12"/>
          </p:nvPr>
        </p:nvSpPr>
        <p:spPr/>
        <p:txBody>
          <a:bodyPr/>
          <a:lstStyle/>
          <a:p>
            <a:fld id="{BDB56F39-0D4F-FF43-B26D-4D2D0DCA94E7}" type="slidenum">
              <a:rPr lang="en-US" smtClean="0"/>
              <a:t>19</a:t>
            </a:fld>
            <a:endParaRPr lang="en-US"/>
          </a:p>
        </p:txBody>
      </p:sp>
    </p:spTree>
    <p:extLst>
      <p:ext uri="{BB962C8B-B14F-4D97-AF65-F5344CB8AC3E}">
        <p14:creationId xmlns:p14="http://schemas.microsoft.com/office/powerpoint/2010/main" val="311562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4" y="2123769"/>
            <a:ext cx="9951375" cy="3849328"/>
          </a:xfrm>
        </p:spPr>
        <p:txBody>
          <a:bodyPr>
            <a:normAutofit lnSpcReduction="10000"/>
          </a:bodyPr>
          <a:lstStyle/>
          <a:p>
            <a:pPr algn="l">
              <a:spcAft>
                <a:spcPts val="1200"/>
              </a:spcAft>
            </a:pPr>
            <a:r>
              <a:rPr lang="en-US" b="0" i="0" dirty="0">
                <a:solidFill>
                  <a:srgbClr val="222222"/>
                </a:solidFill>
                <a:effectLst/>
                <a:latin typeface="arial" panose="020B0604020202020204" pitchFamily="34" charset="0"/>
              </a:rPr>
              <a:t>Take steps to make the topics relevant and adapt the information to language that works for your situation.</a:t>
            </a:r>
          </a:p>
          <a:p>
            <a:pPr algn="l">
              <a:spcAft>
                <a:spcPts val="1200"/>
              </a:spcAft>
            </a:pPr>
            <a:r>
              <a:rPr lang="en-US" b="0" i="0" dirty="0">
                <a:solidFill>
                  <a:srgbClr val="222222"/>
                </a:solidFill>
                <a:effectLst/>
                <a:latin typeface="arial" panose="020B0604020202020204" pitchFamily="34" charset="0"/>
              </a:rPr>
              <a:t>Focus on taking action; it may take several times reading through the material before it becomes clear how to take the next steps.</a:t>
            </a:r>
          </a:p>
          <a:p>
            <a:pPr algn="l">
              <a:spcAft>
                <a:spcPts val="1200"/>
              </a:spcAft>
            </a:pPr>
            <a:r>
              <a:rPr lang="en-US" b="0" i="0" dirty="0">
                <a:solidFill>
                  <a:srgbClr val="222222"/>
                </a:solidFill>
                <a:effectLst/>
                <a:latin typeface="arial" panose="020B0604020202020204" pitchFamily="34" charset="0"/>
              </a:rPr>
              <a:t>Additional discovery will come through conversations.</a:t>
            </a:r>
          </a:p>
          <a:p>
            <a:pPr algn="l">
              <a:spcAft>
                <a:spcPts val="1200"/>
              </a:spcAft>
            </a:pPr>
            <a:r>
              <a:rPr lang="en-US" b="0" i="0" dirty="0">
                <a:solidFill>
                  <a:srgbClr val="222222"/>
                </a:solidFill>
                <a:effectLst/>
                <a:latin typeface="arial" panose="020B0604020202020204" pitchFamily="34" charset="0"/>
              </a:rPr>
              <a:t>As leaders, we should look for ways to bring the information to our constituents in a cohesive way.</a:t>
            </a:r>
          </a:p>
          <a:p>
            <a:pPr algn="l">
              <a:spcAft>
                <a:spcPts val="1200"/>
              </a:spcAft>
            </a:pPr>
            <a:r>
              <a:rPr lang="en-US" b="0" i="0" dirty="0">
                <a:solidFill>
                  <a:srgbClr val="222222"/>
                </a:solidFill>
                <a:effectLst/>
                <a:latin typeface="arial" panose="020B0604020202020204" pitchFamily="34" charset="0"/>
              </a:rPr>
              <a:t>Consider how to bring staff and board along for the journey. </a:t>
            </a:r>
          </a:p>
          <a:p>
            <a:pPr marL="0" indent="0">
              <a:buNone/>
            </a:pPr>
            <a:endParaRPr lang="en-US" sz="2800" dirty="0"/>
          </a:p>
          <a:p>
            <a:pPr marL="0" indent="0">
              <a:buNone/>
            </a:pPr>
            <a:endParaRPr lang="en-US" sz="2800" dirty="0"/>
          </a:p>
          <a:p>
            <a:pPr marL="0" indent="0">
              <a:buNone/>
            </a:pPr>
            <a:endParaRPr lang="en-US" dirty="0"/>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748342" y="1066014"/>
            <a:ext cx="10253955" cy="748038"/>
          </a:xfrm>
        </p:spPr>
        <p:txBody>
          <a:bodyPr>
            <a:normAutofit/>
          </a:bodyPr>
          <a:lstStyle/>
          <a:p>
            <a:r>
              <a:rPr lang="en-US" dirty="0"/>
              <a:t>Tips for Making the Most of the Report</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0FDF6D84-8ABE-42B8-D153-71E1B4BEDF39}"/>
              </a:ext>
            </a:extLst>
          </p:cNvPr>
          <p:cNvSpPr>
            <a:spLocks noGrp="1"/>
          </p:cNvSpPr>
          <p:nvPr>
            <p:ph type="body" sz="quarter" idx="13"/>
          </p:nvPr>
        </p:nvSpPr>
        <p:spPr>
          <a:xfrm>
            <a:off x="827810" y="180543"/>
            <a:ext cx="5362575" cy="331787"/>
          </a:xfrm>
        </p:spPr>
        <p:txBody>
          <a:bodyPr/>
          <a:lstStyle/>
          <a:p>
            <a:r>
              <a:rPr lang="en-US" dirty="0"/>
              <a:t>Future of Credentialing</a:t>
            </a:r>
          </a:p>
        </p:txBody>
      </p:sp>
    </p:spTree>
    <p:extLst>
      <p:ext uri="{BB962C8B-B14F-4D97-AF65-F5344CB8AC3E}">
        <p14:creationId xmlns:p14="http://schemas.microsoft.com/office/powerpoint/2010/main" val="405412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84B13D-8689-AA45-BC62-72AB8593A7EC}"/>
              </a:ext>
            </a:extLst>
          </p:cNvPr>
          <p:cNvSpPr>
            <a:spLocks noGrp="1"/>
          </p:cNvSpPr>
          <p:nvPr>
            <p:ph type="body" idx="1"/>
          </p:nvPr>
        </p:nvSpPr>
        <p:spPr/>
        <p:txBody>
          <a:bodyPr/>
          <a:lstStyle/>
          <a:p>
            <a:r>
              <a:rPr lang="en-US" dirty="0"/>
              <a:t>Objection</a:t>
            </a:r>
          </a:p>
        </p:txBody>
      </p:sp>
      <p:sp>
        <p:nvSpPr>
          <p:cNvPr id="3" name="Content Placeholder 2">
            <a:extLst>
              <a:ext uri="{FF2B5EF4-FFF2-40B4-BE49-F238E27FC236}">
                <a16:creationId xmlns:a16="http://schemas.microsoft.com/office/drawing/2014/main" id="{94E92536-E52F-D24F-A16E-9CAD230B785D}"/>
              </a:ext>
            </a:extLst>
          </p:cNvPr>
          <p:cNvSpPr>
            <a:spLocks noGrp="1"/>
          </p:cNvSpPr>
          <p:nvPr>
            <p:ph sz="half" idx="2"/>
          </p:nvPr>
        </p:nvSpPr>
        <p:spPr/>
        <p:txBody>
          <a:bodyPr/>
          <a:lstStyle/>
          <a:p>
            <a:pPr marL="0" indent="0">
              <a:buNone/>
            </a:pPr>
            <a:r>
              <a:rPr lang="en-US" dirty="0"/>
              <a:t>I like how things are now. I don’t want to change.</a:t>
            </a:r>
          </a:p>
        </p:txBody>
      </p:sp>
      <p:sp>
        <p:nvSpPr>
          <p:cNvPr id="4" name="Text Placeholder 3">
            <a:extLst>
              <a:ext uri="{FF2B5EF4-FFF2-40B4-BE49-F238E27FC236}">
                <a16:creationId xmlns:a16="http://schemas.microsoft.com/office/drawing/2014/main" id="{CD40EA97-158B-6A45-B827-36E9C49D05E9}"/>
              </a:ext>
            </a:extLst>
          </p:cNvPr>
          <p:cNvSpPr>
            <a:spLocks noGrp="1"/>
          </p:cNvSpPr>
          <p:nvPr>
            <p:ph type="body" sz="quarter" idx="3"/>
          </p:nvPr>
        </p:nvSpPr>
        <p:spPr/>
        <p:txBody>
          <a:bodyPr/>
          <a:lstStyle/>
          <a:p>
            <a:r>
              <a:rPr lang="en-US" dirty="0"/>
              <a:t>Counter</a:t>
            </a:r>
          </a:p>
        </p:txBody>
      </p:sp>
      <p:sp>
        <p:nvSpPr>
          <p:cNvPr id="5" name="Content Placeholder 4">
            <a:extLst>
              <a:ext uri="{FF2B5EF4-FFF2-40B4-BE49-F238E27FC236}">
                <a16:creationId xmlns:a16="http://schemas.microsoft.com/office/drawing/2014/main" id="{B03BCBDA-9928-C740-87BC-C7F43E397000}"/>
              </a:ext>
            </a:extLst>
          </p:cNvPr>
          <p:cNvSpPr>
            <a:spLocks noGrp="1"/>
          </p:cNvSpPr>
          <p:nvPr>
            <p:ph sz="quarter" idx="4"/>
          </p:nvPr>
        </p:nvSpPr>
        <p:spPr/>
        <p:txBody>
          <a:bodyPr/>
          <a:lstStyle/>
          <a:p>
            <a:pPr marL="0" indent="0">
              <a:buNone/>
            </a:pPr>
            <a:r>
              <a:rPr lang="en-US" dirty="0"/>
              <a:t>Change is going to happen so let’s identify the core values we want to maintain as processes.</a:t>
            </a:r>
          </a:p>
        </p:txBody>
      </p:sp>
      <p:sp>
        <p:nvSpPr>
          <p:cNvPr id="6" name="Footer Placeholder 5">
            <a:extLst>
              <a:ext uri="{FF2B5EF4-FFF2-40B4-BE49-F238E27FC236}">
                <a16:creationId xmlns:a16="http://schemas.microsoft.com/office/drawing/2014/main" id="{67C33811-95BC-774B-B69C-954E62E2A3A7}"/>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92F592CF-C6FC-ED4F-9EEE-D9B5AE41074C}"/>
              </a:ext>
            </a:extLst>
          </p:cNvPr>
          <p:cNvSpPr>
            <a:spLocks noGrp="1"/>
          </p:cNvSpPr>
          <p:nvPr>
            <p:ph type="sldNum" sz="quarter" idx="12"/>
          </p:nvPr>
        </p:nvSpPr>
        <p:spPr/>
        <p:txBody>
          <a:bodyPr/>
          <a:lstStyle/>
          <a:p>
            <a:fld id="{BDB56F39-0D4F-FF43-B26D-4D2D0DCA94E7}" type="slidenum">
              <a:rPr lang="en-US" smtClean="0"/>
              <a:t>20</a:t>
            </a:fld>
            <a:endParaRPr lang="en-US"/>
          </a:p>
        </p:txBody>
      </p:sp>
      <p:sp>
        <p:nvSpPr>
          <p:cNvPr id="8" name="Text Placeholder 7">
            <a:extLst>
              <a:ext uri="{FF2B5EF4-FFF2-40B4-BE49-F238E27FC236}">
                <a16:creationId xmlns:a16="http://schemas.microsoft.com/office/drawing/2014/main" id="{5099DC1D-2593-3C43-A8E1-F57AED402839}"/>
              </a:ext>
            </a:extLst>
          </p:cNvPr>
          <p:cNvSpPr>
            <a:spLocks noGrp="1"/>
          </p:cNvSpPr>
          <p:nvPr>
            <p:ph type="body" sz="quarter" idx="13"/>
          </p:nvPr>
        </p:nvSpPr>
        <p:spPr/>
        <p:txBody>
          <a:bodyPr/>
          <a:lstStyle/>
          <a:p>
            <a:r>
              <a:rPr lang="en-US" dirty="0"/>
              <a:t>HEADER SHOWN REFERENCE</a:t>
            </a:r>
          </a:p>
          <a:p>
            <a:endParaRPr lang="en-US" dirty="0"/>
          </a:p>
        </p:txBody>
      </p:sp>
      <p:sp>
        <p:nvSpPr>
          <p:cNvPr id="9" name="Title 8">
            <a:extLst>
              <a:ext uri="{FF2B5EF4-FFF2-40B4-BE49-F238E27FC236}">
                <a16:creationId xmlns:a16="http://schemas.microsoft.com/office/drawing/2014/main" id="{56340600-1452-A145-9627-42510D196028}"/>
              </a:ext>
            </a:extLst>
          </p:cNvPr>
          <p:cNvSpPr>
            <a:spLocks noGrp="1"/>
          </p:cNvSpPr>
          <p:nvPr>
            <p:ph type="ctrTitle"/>
          </p:nvPr>
        </p:nvSpPr>
        <p:spPr/>
        <p:txBody>
          <a:bodyPr/>
          <a:lstStyle/>
          <a:p>
            <a:r>
              <a:rPr lang="en-US" dirty="0"/>
              <a:t>Overcoming Resistance</a:t>
            </a:r>
          </a:p>
        </p:txBody>
      </p:sp>
      <p:sp>
        <p:nvSpPr>
          <p:cNvPr id="10" name="TextBox 9">
            <a:extLst>
              <a:ext uri="{FF2B5EF4-FFF2-40B4-BE49-F238E27FC236}">
                <a16:creationId xmlns:a16="http://schemas.microsoft.com/office/drawing/2014/main" id="{97E86655-1616-259D-C221-A4BD5415F592}"/>
              </a:ext>
            </a:extLst>
          </p:cNvPr>
          <p:cNvSpPr txBox="1"/>
          <p:nvPr/>
        </p:nvSpPr>
        <p:spPr>
          <a:xfrm>
            <a:off x="6308332" y="5697922"/>
            <a:ext cx="5721974" cy="369332"/>
          </a:xfrm>
          <a:prstGeom prst="rect">
            <a:avLst/>
          </a:prstGeom>
          <a:noFill/>
        </p:spPr>
        <p:txBody>
          <a:bodyPr wrap="square" rtlCol="0">
            <a:spAutoFit/>
          </a:bodyPr>
          <a:lstStyle/>
          <a:p>
            <a:r>
              <a:rPr lang="en-US" dirty="0"/>
              <a:t>Adapted from ASAE ForesightWorks Users Guide</a:t>
            </a:r>
          </a:p>
        </p:txBody>
      </p:sp>
    </p:spTree>
    <p:extLst>
      <p:ext uri="{BB962C8B-B14F-4D97-AF65-F5344CB8AC3E}">
        <p14:creationId xmlns:p14="http://schemas.microsoft.com/office/powerpoint/2010/main" val="371135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84B13D-8689-AA45-BC62-72AB8593A7EC}"/>
              </a:ext>
            </a:extLst>
          </p:cNvPr>
          <p:cNvSpPr>
            <a:spLocks noGrp="1"/>
          </p:cNvSpPr>
          <p:nvPr>
            <p:ph type="body" idx="1"/>
          </p:nvPr>
        </p:nvSpPr>
        <p:spPr/>
        <p:txBody>
          <a:bodyPr/>
          <a:lstStyle/>
          <a:p>
            <a:r>
              <a:rPr lang="en-US" dirty="0"/>
              <a:t>Objection</a:t>
            </a:r>
          </a:p>
        </p:txBody>
      </p:sp>
      <p:sp>
        <p:nvSpPr>
          <p:cNvPr id="3" name="Content Placeholder 2">
            <a:extLst>
              <a:ext uri="{FF2B5EF4-FFF2-40B4-BE49-F238E27FC236}">
                <a16:creationId xmlns:a16="http://schemas.microsoft.com/office/drawing/2014/main" id="{94E92536-E52F-D24F-A16E-9CAD230B785D}"/>
              </a:ext>
            </a:extLst>
          </p:cNvPr>
          <p:cNvSpPr>
            <a:spLocks noGrp="1"/>
          </p:cNvSpPr>
          <p:nvPr>
            <p:ph sz="half" idx="2"/>
          </p:nvPr>
        </p:nvSpPr>
        <p:spPr/>
        <p:txBody>
          <a:bodyPr/>
          <a:lstStyle/>
          <a:p>
            <a:pPr marL="0" indent="0">
              <a:buNone/>
            </a:pPr>
            <a:r>
              <a:rPr lang="en-US" dirty="0"/>
              <a:t>Those changes are not really going to happen.</a:t>
            </a:r>
          </a:p>
        </p:txBody>
      </p:sp>
      <p:sp>
        <p:nvSpPr>
          <p:cNvPr id="4" name="Text Placeholder 3">
            <a:extLst>
              <a:ext uri="{FF2B5EF4-FFF2-40B4-BE49-F238E27FC236}">
                <a16:creationId xmlns:a16="http://schemas.microsoft.com/office/drawing/2014/main" id="{CD40EA97-158B-6A45-B827-36E9C49D05E9}"/>
              </a:ext>
            </a:extLst>
          </p:cNvPr>
          <p:cNvSpPr>
            <a:spLocks noGrp="1"/>
          </p:cNvSpPr>
          <p:nvPr>
            <p:ph type="body" sz="quarter" idx="3"/>
          </p:nvPr>
        </p:nvSpPr>
        <p:spPr/>
        <p:txBody>
          <a:bodyPr/>
          <a:lstStyle/>
          <a:p>
            <a:r>
              <a:rPr lang="en-US" dirty="0"/>
              <a:t>Counter</a:t>
            </a:r>
          </a:p>
        </p:txBody>
      </p:sp>
      <p:sp>
        <p:nvSpPr>
          <p:cNvPr id="5" name="Content Placeholder 4">
            <a:extLst>
              <a:ext uri="{FF2B5EF4-FFF2-40B4-BE49-F238E27FC236}">
                <a16:creationId xmlns:a16="http://schemas.microsoft.com/office/drawing/2014/main" id="{B03BCBDA-9928-C740-87BC-C7F43E397000}"/>
              </a:ext>
            </a:extLst>
          </p:cNvPr>
          <p:cNvSpPr>
            <a:spLocks noGrp="1"/>
          </p:cNvSpPr>
          <p:nvPr>
            <p:ph sz="quarter" idx="4"/>
          </p:nvPr>
        </p:nvSpPr>
        <p:spPr/>
        <p:txBody>
          <a:bodyPr/>
          <a:lstStyle/>
          <a:p>
            <a:pPr marL="0" indent="0">
              <a:buNone/>
            </a:pPr>
            <a:r>
              <a:rPr lang="en-US" dirty="0"/>
              <a:t>Here’s a concrete example of how that change could impact our organization.</a:t>
            </a:r>
          </a:p>
        </p:txBody>
      </p:sp>
      <p:sp>
        <p:nvSpPr>
          <p:cNvPr id="6" name="Footer Placeholder 5">
            <a:extLst>
              <a:ext uri="{FF2B5EF4-FFF2-40B4-BE49-F238E27FC236}">
                <a16:creationId xmlns:a16="http://schemas.microsoft.com/office/drawing/2014/main" id="{67C33811-95BC-774B-B69C-954E62E2A3A7}"/>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92F592CF-C6FC-ED4F-9EEE-D9B5AE41074C}"/>
              </a:ext>
            </a:extLst>
          </p:cNvPr>
          <p:cNvSpPr>
            <a:spLocks noGrp="1"/>
          </p:cNvSpPr>
          <p:nvPr>
            <p:ph type="sldNum" sz="quarter" idx="12"/>
          </p:nvPr>
        </p:nvSpPr>
        <p:spPr/>
        <p:txBody>
          <a:bodyPr/>
          <a:lstStyle/>
          <a:p>
            <a:fld id="{BDB56F39-0D4F-FF43-B26D-4D2D0DCA94E7}" type="slidenum">
              <a:rPr lang="en-US" smtClean="0"/>
              <a:t>21</a:t>
            </a:fld>
            <a:endParaRPr lang="en-US"/>
          </a:p>
        </p:txBody>
      </p:sp>
      <p:sp>
        <p:nvSpPr>
          <p:cNvPr id="8" name="Text Placeholder 7">
            <a:extLst>
              <a:ext uri="{FF2B5EF4-FFF2-40B4-BE49-F238E27FC236}">
                <a16:creationId xmlns:a16="http://schemas.microsoft.com/office/drawing/2014/main" id="{5099DC1D-2593-3C43-A8E1-F57AED402839}"/>
              </a:ext>
            </a:extLst>
          </p:cNvPr>
          <p:cNvSpPr>
            <a:spLocks noGrp="1"/>
          </p:cNvSpPr>
          <p:nvPr>
            <p:ph type="body" sz="quarter" idx="13"/>
          </p:nvPr>
        </p:nvSpPr>
        <p:spPr/>
        <p:txBody>
          <a:bodyPr/>
          <a:lstStyle/>
          <a:p>
            <a:r>
              <a:rPr lang="en-US" dirty="0"/>
              <a:t>HEADER SHOWN REFERENCE</a:t>
            </a:r>
          </a:p>
          <a:p>
            <a:endParaRPr lang="en-US" dirty="0"/>
          </a:p>
        </p:txBody>
      </p:sp>
      <p:sp>
        <p:nvSpPr>
          <p:cNvPr id="9" name="Title 8">
            <a:extLst>
              <a:ext uri="{FF2B5EF4-FFF2-40B4-BE49-F238E27FC236}">
                <a16:creationId xmlns:a16="http://schemas.microsoft.com/office/drawing/2014/main" id="{56340600-1452-A145-9627-42510D196028}"/>
              </a:ext>
            </a:extLst>
          </p:cNvPr>
          <p:cNvSpPr>
            <a:spLocks noGrp="1"/>
          </p:cNvSpPr>
          <p:nvPr>
            <p:ph type="ctrTitle"/>
          </p:nvPr>
        </p:nvSpPr>
        <p:spPr/>
        <p:txBody>
          <a:bodyPr/>
          <a:lstStyle/>
          <a:p>
            <a:r>
              <a:rPr lang="en-US" dirty="0"/>
              <a:t>Overcoming Resistance</a:t>
            </a:r>
          </a:p>
        </p:txBody>
      </p:sp>
      <p:sp>
        <p:nvSpPr>
          <p:cNvPr id="10" name="TextBox 9">
            <a:extLst>
              <a:ext uri="{FF2B5EF4-FFF2-40B4-BE49-F238E27FC236}">
                <a16:creationId xmlns:a16="http://schemas.microsoft.com/office/drawing/2014/main" id="{7B8077C1-6A1E-3D9B-3996-D2F640F05D49}"/>
              </a:ext>
            </a:extLst>
          </p:cNvPr>
          <p:cNvSpPr txBox="1"/>
          <p:nvPr/>
        </p:nvSpPr>
        <p:spPr>
          <a:xfrm>
            <a:off x="6308332" y="5697922"/>
            <a:ext cx="5721974" cy="369332"/>
          </a:xfrm>
          <a:prstGeom prst="rect">
            <a:avLst/>
          </a:prstGeom>
          <a:noFill/>
        </p:spPr>
        <p:txBody>
          <a:bodyPr wrap="square" rtlCol="0">
            <a:spAutoFit/>
          </a:bodyPr>
          <a:lstStyle/>
          <a:p>
            <a:r>
              <a:rPr lang="en-US" dirty="0"/>
              <a:t>Adapted from ASAE ForesightWorks Users Guide</a:t>
            </a:r>
          </a:p>
        </p:txBody>
      </p:sp>
    </p:spTree>
    <p:extLst>
      <p:ext uri="{BB962C8B-B14F-4D97-AF65-F5344CB8AC3E}">
        <p14:creationId xmlns:p14="http://schemas.microsoft.com/office/powerpoint/2010/main" val="268785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84B13D-8689-AA45-BC62-72AB8593A7EC}"/>
              </a:ext>
            </a:extLst>
          </p:cNvPr>
          <p:cNvSpPr>
            <a:spLocks noGrp="1"/>
          </p:cNvSpPr>
          <p:nvPr>
            <p:ph type="body" idx="1"/>
          </p:nvPr>
        </p:nvSpPr>
        <p:spPr/>
        <p:txBody>
          <a:bodyPr/>
          <a:lstStyle/>
          <a:p>
            <a:r>
              <a:rPr lang="en-US" dirty="0"/>
              <a:t>Objection</a:t>
            </a:r>
          </a:p>
        </p:txBody>
      </p:sp>
      <p:sp>
        <p:nvSpPr>
          <p:cNvPr id="3" name="Content Placeholder 2">
            <a:extLst>
              <a:ext uri="{FF2B5EF4-FFF2-40B4-BE49-F238E27FC236}">
                <a16:creationId xmlns:a16="http://schemas.microsoft.com/office/drawing/2014/main" id="{94E92536-E52F-D24F-A16E-9CAD230B785D}"/>
              </a:ext>
            </a:extLst>
          </p:cNvPr>
          <p:cNvSpPr>
            <a:spLocks noGrp="1"/>
          </p:cNvSpPr>
          <p:nvPr>
            <p:ph sz="half" idx="2"/>
          </p:nvPr>
        </p:nvSpPr>
        <p:spPr/>
        <p:txBody>
          <a:bodyPr/>
          <a:lstStyle/>
          <a:p>
            <a:pPr marL="0" indent="0">
              <a:buNone/>
            </a:pPr>
            <a:r>
              <a:rPr lang="en-US" dirty="0"/>
              <a:t>The next set of leaders will need to address those changes after I retire.</a:t>
            </a:r>
          </a:p>
        </p:txBody>
      </p:sp>
      <p:sp>
        <p:nvSpPr>
          <p:cNvPr id="4" name="Text Placeholder 3">
            <a:extLst>
              <a:ext uri="{FF2B5EF4-FFF2-40B4-BE49-F238E27FC236}">
                <a16:creationId xmlns:a16="http://schemas.microsoft.com/office/drawing/2014/main" id="{CD40EA97-158B-6A45-B827-36E9C49D05E9}"/>
              </a:ext>
            </a:extLst>
          </p:cNvPr>
          <p:cNvSpPr>
            <a:spLocks noGrp="1"/>
          </p:cNvSpPr>
          <p:nvPr>
            <p:ph type="body" sz="quarter" idx="3"/>
          </p:nvPr>
        </p:nvSpPr>
        <p:spPr/>
        <p:txBody>
          <a:bodyPr/>
          <a:lstStyle/>
          <a:p>
            <a:r>
              <a:rPr lang="en-US" dirty="0"/>
              <a:t>Counter</a:t>
            </a:r>
          </a:p>
        </p:txBody>
      </p:sp>
      <p:sp>
        <p:nvSpPr>
          <p:cNvPr id="5" name="Content Placeholder 4">
            <a:extLst>
              <a:ext uri="{FF2B5EF4-FFF2-40B4-BE49-F238E27FC236}">
                <a16:creationId xmlns:a16="http://schemas.microsoft.com/office/drawing/2014/main" id="{B03BCBDA-9928-C740-87BC-C7F43E397000}"/>
              </a:ext>
            </a:extLst>
          </p:cNvPr>
          <p:cNvSpPr>
            <a:spLocks noGrp="1"/>
          </p:cNvSpPr>
          <p:nvPr>
            <p:ph sz="quarter" idx="4"/>
          </p:nvPr>
        </p:nvSpPr>
        <p:spPr/>
        <p:txBody>
          <a:bodyPr/>
          <a:lstStyle/>
          <a:p>
            <a:pPr marL="0" indent="0">
              <a:buNone/>
            </a:pPr>
            <a:r>
              <a:rPr lang="en-US" dirty="0"/>
              <a:t>A good leader sets up an environment of success for those who follow next.</a:t>
            </a:r>
          </a:p>
        </p:txBody>
      </p:sp>
      <p:sp>
        <p:nvSpPr>
          <p:cNvPr id="6" name="Footer Placeholder 5">
            <a:extLst>
              <a:ext uri="{FF2B5EF4-FFF2-40B4-BE49-F238E27FC236}">
                <a16:creationId xmlns:a16="http://schemas.microsoft.com/office/drawing/2014/main" id="{67C33811-95BC-774B-B69C-954E62E2A3A7}"/>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92F592CF-C6FC-ED4F-9EEE-D9B5AE41074C}"/>
              </a:ext>
            </a:extLst>
          </p:cNvPr>
          <p:cNvSpPr>
            <a:spLocks noGrp="1"/>
          </p:cNvSpPr>
          <p:nvPr>
            <p:ph type="sldNum" sz="quarter" idx="12"/>
          </p:nvPr>
        </p:nvSpPr>
        <p:spPr/>
        <p:txBody>
          <a:bodyPr/>
          <a:lstStyle/>
          <a:p>
            <a:fld id="{BDB56F39-0D4F-FF43-B26D-4D2D0DCA94E7}" type="slidenum">
              <a:rPr lang="en-US" smtClean="0"/>
              <a:t>22</a:t>
            </a:fld>
            <a:endParaRPr lang="en-US"/>
          </a:p>
        </p:txBody>
      </p:sp>
      <p:sp>
        <p:nvSpPr>
          <p:cNvPr id="8" name="Text Placeholder 7">
            <a:extLst>
              <a:ext uri="{FF2B5EF4-FFF2-40B4-BE49-F238E27FC236}">
                <a16:creationId xmlns:a16="http://schemas.microsoft.com/office/drawing/2014/main" id="{5099DC1D-2593-3C43-A8E1-F57AED402839}"/>
              </a:ext>
            </a:extLst>
          </p:cNvPr>
          <p:cNvSpPr>
            <a:spLocks noGrp="1"/>
          </p:cNvSpPr>
          <p:nvPr>
            <p:ph type="body" sz="quarter" idx="13"/>
          </p:nvPr>
        </p:nvSpPr>
        <p:spPr/>
        <p:txBody>
          <a:bodyPr/>
          <a:lstStyle/>
          <a:p>
            <a:r>
              <a:rPr lang="en-US" dirty="0"/>
              <a:t>HEADER SHOWN REFERENCE</a:t>
            </a:r>
          </a:p>
          <a:p>
            <a:endParaRPr lang="en-US" dirty="0"/>
          </a:p>
        </p:txBody>
      </p:sp>
      <p:sp>
        <p:nvSpPr>
          <p:cNvPr id="9" name="Title 8">
            <a:extLst>
              <a:ext uri="{FF2B5EF4-FFF2-40B4-BE49-F238E27FC236}">
                <a16:creationId xmlns:a16="http://schemas.microsoft.com/office/drawing/2014/main" id="{56340600-1452-A145-9627-42510D196028}"/>
              </a:ext>
            </a:extLst>
          </p:cNvPr>
          <p:cNvSpPr>
            <a:spLocks noGrp="1"/>
          </p:cNvSpPr>
          <p:nvPr>
            <p:ph type="ctrTitle"/>
          </p:nvPr>
        </p:nvSpPr>
        <p:spPr/>
        <p:txBody>
          <a:bodyPr/>
          <a:lstStyle/>
          <a:p>
            <a:r>
              <a:rPr lang="en-US" dirty="0"/>
              <a:t>Overcoming Resistance</a:t>
            </a:r>
          </a:p>
        </p:txBody>
      </p:sp>
      <p:sp>
        <p:nvSpPr>
          <p:cNvPr id="10" name="TextBox 9">
            <a:extLst>
              <a:ext uri="{FF2B5EF4-FFF2-40B4-BE49-F238E27FC236}">
                <a16:creationId xmlns:a16="http://schemas.microsoft.com/office/drawing/2014/main" id="{32AA3613-8109-0874-0D6E-15C6FF20332C}"/>
              </a:ext>
            </a:extLst>
          </p:cNvPr>
          <p:cNvSpPr txBox="1"/>
          <p:nvPr/>
        </p:nvSpPr>
        <p:spPr>
          <a:xfrm>
            <a:off x="6308332" y="5697922"/>
            <a:ext cx="5721974" cy="369332"/>
          </a:xfrm>
          <a:prstGeom prst="rect">
            <a:avLst/>
          </a:prstGeom>
          <a:noFill/>
        </p:spPr>
        <p:txBody>
          <a:bodyPr wrap="square" rtlCol="0">
            <a:spAutoFit/>
          </a:bodyPr>
          <a:lstStyle/>
          <a:p>
            <a:r>
              <a:rPr lang="en-US" dirty="0"/>
              <a:t>Adapted from ASAE ForesightWorks Users Guide</a:t>
            </a:r>
          </a:p>
        </p:txBody>
      </p:sp>
    </p:spTree>
    <p:extLst>
      <p:ext uri="{BB962C8B-B14F-4D97-AF65-F5344CB8AC3E}">
        <p14:creationId xmlns:p14="http://schemas.microsoft.com/office/powerpoint/2010/main" val="358050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84B13D-8689-AA45-BC62-72AB8593A7EC}"/>
              </a:ext>
            </a:extLst>
          </p:cNvPr>
          <p:cNvSpPr>
            <a:spLocks noGrp="1"/>
          </p:cNvSpPr>
          <p:nvPr>
            <p:ph type="body" idx="1"/>
          </p:nvPr>
        </p:nvSpPr>
        <p:spPr/>
        <p:txBody>
          <a:bodyPr/>
          <a:lstStyle/>
          <a:p>
            <a:r>
              <a:rPr lang="en-US" dirty="0"/>
              <a:t>Objection</a:t>
            </a:r>
          </a:p>
        </p:txBody>
      </p:sp>
      <p:sp>
        <p:nvSpPr>
          <p:cNvPr id="3" name="Content Placeholder 2">
            <a:extLst>
              <a:ext uri="{FF2B5EF4-FFF2-40B4-BE49-F238E27FC236}">
                <a16:creationId xmlns:a16="http://schemas.microsoft.com/office/drawing/2014/main" id="{94E92536-E52F-D24F-A16E-9CAD230B785D}"/>
              </a:ext>
            </a:extLst>
          </p:cNvPr>
          <p:cNvSpPr>
            <a:spLocks noGrp="1"/>
          </p:cNvSpPr>
          <p:nvPr>
            <p:ph sz="half" idx="2"/>
          </p:nvPr>
        </p:nvSpPr>
        <p:spPr/>
        <p:txBody>
          <a:bodyPr/>
          <a:lstStyle/>
          <a:p>
            <a:pPr marL="0" indent="0">
              <a:buNone/>
            </a:pPr>
            <a:r>
              <a:rPr lang="en-US" dirty="0"/>
              <a:t>We are not very strategic.</a:t>
            </a:r>
          </a:p>
        </p:txBody>
      </p:sp>
      <p:sp>
        <p:nvSpPr>
          <p:cNvPr id="4" name="Text Placeholder 3">
            <a:extLst>
              <a:ext uri="{FF2B5EF4-FFF2-40B4-BE49-F238E27FC236}">
                <a16:creationId xmlns:a16="http://schemas.microsoft.com/office/drawing/2014/main" id="{CD40EA97-158B-6A45-B827-36E9C49D05E9}"/>
              </a:ext>
            </a:extLst>
          </p:cNvPr>
          <p:cNvSpPr>
            <a:spLocks noGrp="1"/>
          </p:cNvSpPr>
          <p:nvPr>
            <p:ph type="body" sz="quarter" idx="3"/>
          </p:nvPr>
        </p:nvSpPr>
        <p:spPr/>
        <p:txBody>
          <a:bodyPr/>
          <a:lstStyle/>
          <a:p>
            <a:r>
              <a:rPr lang="en-US" dirty="0"/>
              <a:t>Counter</a:t>
            </a:r>
          </a:p>
        </p:txBody>
      </p:sp>
      <p:sp>
        <p:nvSpPr>
          <p:cNvPr id="5" name="Content Placeholder 4">
            <a:extLst>
              <a:ext uri="{FF2B5EF4-FFF2-40B4-BE49-F238E27FC236}">
                <a16:creationId xmlns:a16="http://schemas.microsoft.com/office/drawing/2014/main" id="{B03BCBDA-9928-C740-87BC-C7F43E397000}"/>
              </a:ext>
            </a:extLst>
          </p:cNvPr>
          <p:cNvSpPr>
            <a:spLocks noGrp="1"/>
          </p:cNvSpPr>
          <p:nvPr>
            <p:ph sz="quarter" idx="4"/>
          </p:nvPr>
        </p:nvSpPr>
        <p:spPr/>
        <p:txBody>
          <a:bodyPr/>
          <a:lstStyle/>
          <a:p>
            <a:pPr marL="0" indent="0">
              <a:buNone/>
            </a:pPr>
            <a:r>
              <a:rPr lang="en-US" dirty="0"/>
              <a:t>It takes time to become strategic. The tools and resources in this guide can help.</a:t>
            </a:r>
          </a:p>
        </p:txBody>
      </p:sp>
      <p:sp>
        <p:nvSpPr>
          <p:cNvPr id="6" name="Footer Placeholder 5">
            <a:extLst>
              <a:ext uri="{FF2B5EF4-FFF2-40B4-BE49-F238E27FC236}">
                <a16:creationId xmlns:a16="http://schemas.microsoft.com/office/drawing/2014/main" id="{67C33811-95BC-774B-B69C-954E62E2A3A7}"/>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92F592CF-C6FC-ED4F-9EEE-D9B5AE41074C}"/>
              </a:ext>
            </a:extLst>
          </p:cNvPr>
          <p:cNvSpPr>
            <a:spLocks noGrp="1"/>
          </p:cNvSpPr>
          <p:nvPr>
            <p:ph type="sldNum" sz="quarter" idx="12"/>
          </p:nvPr>
        </p:nvSpPr>
        <p:spPr/>
        <p:txBody>
          <a:bodyPr/>
          <a:lstStyle/>
          <a:p>
            <a:fld id="{BDB56F39-0D4F-FF43-B26D-4D2D0DCA94E7}" type="slidenum">
              <a:rPr lang="en-US" smtClean="0"/>
              <a:t>23</a:t>
            </a:fld>
            <a:endParaRPr lang="en-US"/>
          </a:p>
        </p:txBody>
      </p:sp>
      <p:sp>
        <p:nvSpPr>
          <p:cNvPr id="8" name="Text Placeholder 7">
            <a:extLst>
              <a:ext uri="{FF2B5EF4-FFF2-40B4-BE49-F238E27FC236}">
                <a16:creationId xmlns:a16="http://schemas.microsoft.com/office/drawing/2014/main" id="{5099DC1D-2593-3C43-A8E1-F57AED402839}"/>
              </a:ext>
            </a:extLst>
          </p:cNvPr>
          <p:cNvSpPr>
            <a:spLocks noGrp="1"/>
          </p:cNvSpPr>
          <p:nvPr>
            <p:ph type="body" sz="quarter" idx="13"/>
          </p:nvPr>
        </p:nvSpPr>
        <p:spPr/>
        <p:txBody>
          <a:bodyPr/>
          <a:lstStyle/>
          <a:p>
            <a:r>
              <a:rPr lang="en-US" dirty="0"/>
              <a:t>HEADER SHOWN REFERENCE</a:t>
            </a:r>
          </a:p>
          <a:p>
            <a:endParaRPr lang="en-US" dirty="0"/>
          </a:p>
        </p:txBody>
      </p:sp>
      <p:sp>
        <p:nvSpPr>
          <p:cNvPr id="9" name="Title 8">
            <a:extLst>
              <a:ext uri="{FF2B5EF4-FFF2-40B4-BE49-F238E27FC236}">
                <a16:creationId xmlns:a16="http://schemas.microsoft.com/office/drawing/2014/main" id="{56340600-1452-A145-9627-42510D196028}"/>
              </a:ext>
            </a:extLst>
          </p:cNvPr>
          <p:cNvSpPr>
            <a:spLocks noGrp="1"/>
          </p:cNvSpPr>
          <p:nvPr>
            <p:ph type="ctrTitle"/>
          </p:nvPr>
        </p:nvSpPr>
        <p:spPr/>
        <p:txBody>
          <a:bodyPr/>
          <a:lstStyle/>
          <a:p>
            <a:r>
              <a:rPr lang="en-US" dirty="0"/>
              <a:t>Overcoming Resistance</a:t>
            </a:r>
          </a:p>
        </p:txBody>
      </p:sp>
      <p:sp>
        <p:nvSpPr>
          <p:cNvPr id="10" name="TextBox 9">
            <a:extLst>
              <a:ext uri="{FF2B5EF4-FFF2-40B4-BE49-F238E27FC236}">
                <a16:creationId xmlns:a16="http://schemas.microsoft.com/office/drawing/2014/main" id="{408689B9-0451-4F97-19BB-919250A7400A}"/>
              </a:ext>
            </a:extLst>
          </p:cNvPr>
          <p:cNvSpPr txBox="1"/>
          <p:nvPr/>
        </p:nvSpPr>
        <p:spPr>
          <a:xfrm>
            <a:off x="6308332" y="5697922"/>
            <a:ext cx="5721974" cy="369332"/>
          </a:xfrm>
          <a:prstGeom prst="rect">
            <a:avLst/>
          </a:prstGeom>
          <a:noFill/>
        </p:spPr>
        <p:txBody>
          <a:bodyPr wrap="square" rtlCol="0">
            <a:spAutoFit/>
          </a:bodyPr>
          <a:lstStyle/>
          <a:p>
            <a:r>
              <a:rPr lang="en-US" dirty="0"/>
              <a:t>Adapted from ASAE ForesightWorks Users Guide</a:t>
            </a:r>
          </a:p>
        </p:txBody>
      </p:sp>
    </p:spTree>
    <p:extLst>
      <p:ext uri="{BB962C8B-B14F-4D97-AF65-F5344CB8AC3E}">
        <p14:creationId xmlns:p14="http://schemas.microsoft.com/office/powerpoint/2010/main" val="596636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84B13D-8689-AA45-BC62-72AB8593A7EC}"/>
              </a:ext>
            </a:extLst>
          </p:cNvPr>
          <p:cNvSpPr>
            <a:spLocks noGrp="1"/>
          </p:cNvSpPr>
          <p:nvPr>
            <p:ph type="body" idx="1"/>
          </p:nvPr>
        </p:nvSpPr>
        <p:spPr/>
        <p:txBody>
          <a:bodyPr/>
          <a:lstStyle/>
          <a:p>
            <a:r>
              <a:rPr lang="en-US" dirty="0"/>
              <a:t>Objection</a:t>
            </a:r>
          </a:p>
        </p:txBody>
      </p:sp>
      <p:sp>
        <p:nvSpPr>
          <p:cNvPr id="3" name="Content Placeholder 2">
            <a:extLst>
              <a:ext uri="{FF2B5EF4-FFF2-40B4-BE49-F238E27FC236}">
                <a16:creationId xmlns:a16="http://schemas.microsoft.com/office/drawing/2014/main" id="{94E92536-E52F-D24F-A16E-9CAD230B785D}"/>
              </a:ext>
            </a:extLst>
          </p:cNvPr>
          <p:cNvSpPr>
            <a:spLocks noGrp="1"/>
          </p:cNvSpPr>
          <p:nvPr>
            <p:ph sz="half" idx="2"/>
          </p:nvPr>
        </p:nvSpPr>
        <p:spPr/>
        <p:txBody>
          <a:bodyPr/>
          <a:lstStyle/>
          <a:p>
            <a:pPr marL="0" indent="0">
              <a:buNone/>
            </a:pPr>
            <a:r>
              <a:rPr lang="en-US" dirty="0"/>
              <a:t>We are too busy and cannot add one more thing to our plates.</a:t>
            </a:r>
          </a:p>
        </p:txBody>
      </p:sp>
      <p:sp>
        <p:nvSpPr>
          <p:cNvPr id="4" name="Text Placeholder 3">
            <a:extLst>
              <a:ext uri="{FF2B5EF4-FFF2-40B4-BE49-F238E27FC236}">
                <a16:creationId xmlns:a16="http://schemas.microsoft.com/office/drawing/2014/main" id="{CD40EA97-158B-6A45-B827-36E9C49D05E9}"/>
              </a:ext>
            </a:extLst>
          </p:cNvPr>
          <p:cNvSpPr>
            <a:spLocks noGrp="1"/>
          </p:cNvSpPr>
          <p:nvPr>
            <p:ph type="body" sz="quarter" idx="3"/>
          </p:nvPr>
        </p:nvSpPr>
        <p:spPr/>
        <p:txBody>
          <a:bodyPr/>
          <a:lstStyle/>
          <a:p>
            <a:r>
              <a:rPr lang="en-US" dirty="0"/>
              <a:t>Counter</a:t>
            </a:r>
          </a:p>
        </p:txBody>
      </p:sp>
      <p:sp>
        <p:nvSpPr>
          <p:cNvPr id="5" name="Content Placeholder 4">
            <a:extLst>
              <a:ext uri="{FF2B5EF4-FFF2-40B4-BE49-F238E27FC236}">
                <a16:creationId xmlns:a16="http://schemas.microsoft.com/office/drawing/2014/main" id="{B03BCBDA-9928-C740-87BC-C7F43E397000}"/>
              </a:ext>
            </a:extLst>
          </p:cNvPr>
          <p:cNvSpPr>
            <a:spLocks noGrp="1"/>
          </p:cNvSpPr>
          <p:nvPr>
            <p:ph sz="quarter" idx="4"/>
          </p:nvPr>
        </p:nvSpPr>
        <p:spPr/>
        <p:txBody>
          <a:bodyPr/>
          <a:lstStyle/>
          <a:p>
            <a:pPr marL="0" indent="0">
              <a:buNone/>
            </a:pPr>
            <a:r>
              <a:rPr lang="en-US" dirty="0"/>
              <a:t>Focusing on the future helps to prioritize our work and creates space to jettison outdated activities.</a:t>
            </a:r>
          </a:p>
        </p:txBody>
      </p:sp>
      <p:sp>
        <p:nvSpPr>
          <p:cNvPr id="6" name="Footer Placeholder 5">
            <a:extLst>
              <a:ext uri="{FF2B5EF4-FFF2-40B4-BE49-F238E27FC236}">
                <a16:creationId xmlns:a16="http://schemas.microsoft.com/office/drawing/2014/main" id="{67C33811-95BC-774B-B69C-954E62E2A3A7}"/>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92F592CF-C6FC-ED4F-9EEE-D9B5AE41074C}"/>
              </a:ext>
            </a:extLst>
          </p:cNvPr>
          <p:cNvSpPr>
            <a:spLocks noGrp="1"/>
          </p:cNvSpPr>
          <p:nvPr>
            <p:ph type="sldNum" sz="quarter" idx="12"/>
          </p:nvPr>
        </p:nvSpPr>
        <p:spPr/>
        <p:txBody>
          <a:bodyPr/>
          <a:lstStyle/>
          <a:p>
            <a:fld id="{BDB56F39-0D4F-FF43-B26D-4D2D0DCA94E7}" type="slidenum">
              <a:rPr lang="en-US" smtClean="0"/>
              <a:t>24</a:t>
            </a:fld>
            <a:endParaRPr lang="en-US"/>
          </a:p>
        </p:txBody>
      </p:sp>
      <p:sp>
        <p:nvSpPr>
          <p:cNvPr id="8" name="Text Placeholder 7">
            <a:extLst>
              <a:ext uri="{FF2B5EF4-FFF2-40B4-BE49-F238E27FC236}">
                <a16:creationId xmlns:a16="http://schemas.microsoft.com/office/drawing/2014/main" id="{5099DC1D-2593-3C43-A8E1-F57AED402839}"/>
              </a:ext>
            </a:extLst>
          </p:cNvPr>
          <p:cNvSpPr>
            <a:spLocks noGrp="1"/>
          </p:cNvSpPr>
          <p:nvPr>
            <p:ph type="body" sz="quarter" idx="13"/>
          </p:nvPr>
        </p:nvSpPr>
        <p:spPr/>
        <p:txBody>
          <a:bodyPr/>
          <a:lstStyle/>
          <a:p>
            <a:r>
              <a:rPr lang="en-US" dirty="0"/>
              <a:t>HEADER SHOWN REFERENCE</a:t>
            </a:r>
          </a:p>
          <a:p>
            <a:endParaRPr lang="en-US" dirty="0"/>
          </a:p>
        </p:txBody>
      </p:sp>
      <p:sp>
        <p:nvSpPr>
          <p:cNvPr id="9" name="Title 8">
            <a:extLst>
              <a:ext uri="{FF2B5EF4-FFF2-40B4-BE49-F238E27FC236}">
                <a16:creationId xmlns:a16="http://schemas.microsoft.com/office/drawing/2014/main" id="{56340600-1452-A145-9627-42510D196028}"/>
              </a:ext>
            </a:extLst>
          </p:cNvPr>
          <p:cNvSpPr>
            <a:spLocks noGrp="1"/>
          </p:cNvSpPr>
          <p:nvPr>
            <p:ph type="ctrTitle"/>
          </p:nvPr>
        </p:nvSpPr>
        <p:spPr/>
        <p:txBody>
          <a:bodyPr/>
          <a:lstStyle/>
          <a:p>
            <a:r>
              <a:rPr lang="en-US" dirty="0"/>
              <a:t>Overcoming Resistance</a:t>
            </a:r>
          </a:p>
        </p:txBody>
      </p:sp>
      <p:sp>
        <p:nvSpPr>
          <p:cNvPr id="10" name="TextBox 9">
            <a:extLst>
              <a:ext uri="{FF2B5EF4-FFF2-40B4-BE49-F238E27FC236}">
                <a16:creationId xmlns:a16="http://schemas.microsoft.com/office/drawing/2014/main" id="{5CB54D84-F2F3-9A17-B9A6-F21FD4A147D3}"/>
              </a:ext>
            </a:extLst>
          </p:cNvPr>
          <p:cNvSpPr txBox="1"/>
          <p:nvPr/>
        </p:nvSpPr>
        <p:spPr>
          <a:xfrm>
            <a:off x="6308332" y="5697922"/>
            <a:ext cx="5721974" cy="369332"/>
          </a:xfrm>
          <a:prstGeom prst="rect">
            <a:avLst/>
          </a:prstGeom>
          <a:noFill/>
        </p:spPr>
        <p:txBody>
          <a:bodyPr wrap="square" rtlCol="0">
            <a:spAutoFit/>
          </a:bodyPr>
          <a:lstStyle/>
          <a:p>
            <a:r>
              <a:rPr lang="en-US" dirty="0"/>
              <a:t>Adapted from ASAE ForesightWorks Users Guide</a:t>
            </a:r>
          </a:p>
        </p:txBody>
      </p:sp>
    </p:spTree>
    <p:extLst>
      <p:ext uri="{BB962C8B-B14F-4D97-AF65-F5344CB8AC3E}">
        <p14:creationId xmlns:p14="http://schemas.microsoft.com/office/powerpoint/2010/main" val="2589349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ADFF-02A0-8A4D-9661-8A8ED6017F03}"/>
              </a:ext>
            </a:extLst>
          </p:cNvPr>
          <p:cNvSpPr>
            <a:spLocks noGrp="1"/>
          </p:cNvSpPr>
          <p:nvPr>
            <p:ph type="title"/>
          </p:nvPr>
        </p:nvSpPr>
        <p:spPr/>
        <p:txBody>
          <a:bodyPr/>
          <a:lstStyle/>
          <a:p>
            <a:r>
              <a:rPr lang="en-US" dirty="0"/>
              <a:t>Key Messages for Specific Audiences</a:t>
            </a:r>
          </a:p>
        </p:txBody>
      </p:sp>
      <p:sp>
        <p:nvSpPr>
          <p:cNvPr id="4" name="Footer Placeholder 3">
            <a:extLst>
              <a:ext uri="{FF2B5EF4-FFF2-40B4-BE49-F238E27FC236}">
                <a16:creationId xmlns:a16="http://schemas.microsoft.com/office/drawing/2014/main" id="{A911F90D-C814-B849-ABCF-48EDD79F5729}"/>
              </a:ext>
            </a:extLst>
          </p:cNvPr>
          <p:cNvSpPr>
            <a:spLocks noGrp="1"/>
          </p:cNvSpPr>
          <p:nvPr>
            <p:ph type="ftr" sz="quarter" idx="11"/>
          </p:nvPr>
        </p:nvSpPr>
        <p:spPr/>
        <p:txBody>
          <a:bodyPr/>
          <a:lstStyle/>
          <a:p>
            <a:r>
              <a:rPr lang="en-US"/>
              <a:t>credentialingexcellence.org</a:t>
            </a:r>
          </a:p>
        </p:txBody>
      </p:sp>
      <p:sp>
        <p:nvSpPr>
          <p:cNvPr id="5" name="Slide Number Placeholder 4">
            <a:extLst>
              <a:ext uri="{FF2B5EF4-FFF2-40B4-BE49-F238E27FC236}">
                <a16:creationId xmlns:a16="http://schemas.microsoft.com/office/drawing/2014/main" id="{ED7D57AF-2A4E-7B4C-A903-656DE8155276}"/>
              </a:ext>
            </a:extLst>
          </p:cNvPr>
          <p:cNvSpPr>
            <a:spLocks noGrp="1"/>
          </p:cNvSpPr>
          <p:nvPr>
            <p:ph type="sldNum" sz="quarter" idx="12"/>
          </p:nvPr>
        </p:nvSpPr>
        <p:spPr/>
        <p:txBody>
          <a:bodyPr/>
          <a:lstStyle/>
          <a:p>
            <a:fld id="{BDB56F39-0D4F-FF43-B26D-4D2D0DCA94E7}" type="slidenum">
              <a:rPr lang="en-US" smtClean="0"/>
              <a:t>25</a:t>
            </a:fld>
            <a:endParaRPr lang="en-US"/>
          </a:p>
        </p:txBody>
      </p:sp>
    </p:spTree>
    <p:extLst>
      <p:ext uri="{BB962C8B-B14F-4D97-AF65-F5344CB8AC3E}">
        <p14:creationId xmlns:p14="http://schemas.microsoft.com/office/powerpoint/2010/main" val="3292504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702327"/>
            <a:ext cx="10515600" cy="3071749"/>
          </a:xfrm>
        </p:spPr>
        <p:txBody>
          <a:bodyPr>
            <a:normAutofit lnSpcReduction="10000"/>
          </a:bodyPr>
          <a:lstStyle/>
          <a:p>
            <a:r>
              <a:rPr lang="en-US" dirty="0"/>
              <a:t>While we serve as change agents, we should engage our board, volunteer leaders, and staff in the practice of foresight.</a:t>
            </a:r>
          </a:p>
          <a:p>
            <a:r>
              <a:rPr lang="en-US" dirty="0"/>
              <a:t>Look for ways to weave foresight into our board orientation, board reports, and board conversations.</a:t>
            </a:r>
          </a:p>
          <a:p>
            <a:r>
              <a:rPr lang="en-US" dirty="0"/>
              <a:t>Foresight applies to all functional and programmatic areas. Include future-oriented language in our regular reports.</a:t>
            </a:r>
          </a:p>
          <a:p>
            <a:r>
              <a:rPr lang="en-US" dirty="0"/>
              <a:t>Use the data to justify sunsetting or continuing existing programs or developing something new.</a:t>
            </a:r>
          </a:p>
          <a:p>
            <a:endParaRPr lang="en-US" dirty="0"/>
          </a:p>
          <a:p>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00099" y="1773380"/>
            <a:ext cx="10265167" cy="843655"/>
          </a:xfrm>
        </p:spPr>
        <p:txBody>
          <a:bodyPr>
            <a:normAutofit/>
          </a:bodyPr>
          <a:lstStyle/>
          <a:p>
            <a:r>
              <a:rPr lang="en-US" dirty="0"/>
              <a:t>For CEOs and C-suite Staff</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26</a:t>
            </a:fld>
            <a:endParaRPr lang="en-US"/>
          </a:p>
        </p:txBody>
      </p:sp>
    </p:spTree>
    <p:extLst>
      <p:ext uri="{BB962C8B-B14F-4D97-AF65-F5344CB8AC3E}">
        <p14:creationId xmlns:p14="http://schemas.microsoft.com/office/powerpoint/2010/main" val="272886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702327"/>
            <a:ext cx="10515600" cy="3071749"/>
          </a:xfrm>
        </p:spPr>
        <p:txBody>
          <a:bodyPr>
            <a:normAutofit/>
          </a:bodyPr>
          <a:lstStyle/>
          <a:p>
            <a:r>
              <a:rPr lang="en-US" dirty="0"/>
              <a:t>Look for opportunities to introduce the practice of foresight both up and down the organization.</a:t>
            </a:r>
          </a:p>
          <a:p>
            <a:r>
              <a:rPr lang="en-US" dirty="0"/>
              <a:t>Consider how the emerging changes may impact your credentialing program.</a:t>
            </a:r>
          </a:p>
          <a:p>
            <a:r>
              <a:rPr lang="en-US" dirty="0"/>
              <a:t>Use the data in the change drivers to become a subject matter expert and change agent.</a:t>
            </a:r>
          </a:p>
          <a:p>
            <a:r>
              <a:rPr lang="en-US" dirty="0"/>
              <a:t>Use the change drivers to provide direction for your credentialing program.</a:t>
            </a:r>
          </a:p>
          <a:p>
            <a:endParaRPr lang="en-US" dirty="0"/>
          </a:p>
          <a:p>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00099" y="1773380"/>
            <a:ext cx="10265167" cy="843655"/>
          </a:xfrm>
        </p:spPr>
        <p:txBody>
          <a:bodyPr>
            <a:normAutofit/>
          </a:bodyPr>
          <a:lstStyle/>
          <a:p>
            <a:r>
              <a:rPr lang="en-US" dirty="0"/>
              <a:t>For Credential Program Directors</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27</a:t>
            </a:fld>
            <a:endParaRPr lang="en-US"/>
          </a:p>
        </p:txBody>
      </p:sp>
    </p:spTree>
    <p:extLst>
      <p:ext uri="{BB962C8B-B14F-4D97-AF65-F5344CB8AC3E}">
        <p14:creationId xmlns:p14="http://schemas.microsoft.com/office/powerpoint/2010/main" val="2288831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702327"/>
            <a:ext cx="10515600" cy="3071749"/>
          </a:xfrm>
        </p:spPr>
        <p:txBody>
          <a:bodyPr>
            <a:normAutofit/>
          </a:bodyPr>
          <a:lstStyle/>
          <a:p>
            <a:r>
              <a:rPr lang="en-US" dirty="0"/>
              <a:t>Use the information in the change drivers to shift from a reactive to a proactive mindset.</a:t>
            </a:r>
          </a:p>
          <a:p>
            <a:r>
              <a:rPr lang="en-US" dirty="0"/>
              <a:t>Incorporate foresight into your strategic planning activities.</a:t>
            </a:r>
          </a:p>
          <a:p>
            <a:r>
              <a:rPr lang="en-US" dirty="0"/>
              <a:t>Consider how to incorporate future-oriented discussions in meeting agenda and strategic conversations.</a:t>
            </a:r>
          </a:p>
          <a:p>
            <a:r>
              <a:rPr lang="en-US" dirty="0"/>
              <a:t>Make those conversations concrete by exploring various future scenarios.</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00099" y="1773380"/>
            <a:ext cx="10265167" cy="843655"/>
          </a:xfrm>
        </p:spPr>
        <p:txBody>
          <a:bodyPr>
            <a:normAutofit/>
          </a:bodyPr>
          <a:lstStyle/>
          <a:p>
            <a:r>
              <a:rPr lang="en-US" dirty="0"/>
              <a:t>For Volunteer Leaders</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28</a:t>
            </a:fld>
            <a:endParaRPr lang="en-US"/>
          </a:p>
        </p:txBody>
      </p:sp>
    </p:spTree>
    <p:extLst>
      <p:ext uri="{BB962C8B-B14F-4D97-AF65-F5344CB8AC3E}">
        <p14:creationId xmlns:p14="http://schemas.microsoft.com/office/powerpoint/2010/main" val="1662816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702327"/>
            <a:ext cx="10515600" cy="3071749"/>
          </a:xfrm>
        </p:spPr>
        <p:txBody>
          <a:bodyPr>
            <a:normAutofit lnSpcReduction="10000"/>
          </a:bodyPr>
          <a:lstStyle/>
          <a:p>
            <a:r>
              <a:rPr lang="en-US" dirty="0"/>
              <a:t>Become a foresight champion for the credentialing community.</a:t>
            </a:r>
          </a:p>
          <a:p>
            <a:r>
              <a:rPr lang="en-US" dirty="0"/>
              <a:t>Look for opportunities to include foresight concepts in your marketing communications and thought pieces.</a:t>
            </a:r>
          </a:p>
          <a:p>
            <a:r>
              <a:rPr lang="en-US" dirty="0"/>
              <a:t>Serve as a trusted third party to help your clients accept the change driver concepts.</a:t>
            </a:r>
          </a:p>
          <a:p>
            <a:r>
              <a:rPr lang="en-US" dirty="0"/>
              <a:t>Help your clients apply the change driver themes to their setting.</a:t>
            </a:r>
          </a:p>
          <a:p>
            <a:r>
              <a:rPr lang="en-US" dirty="0"/>
              <a:t>Use the change drivers to structure client discussion on their vision and strategy.</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00099" y="1773380"/>
            <a:ext cx="10265167" cy="843655"/>
          </a:xfrm>
        </p:spPr>
        <p:txBody>
          <a:bodyPr>
            <a:normAutofit/>
          </a:bodyPr>
          <a:lstStyle/>
          <a:p>
            <a:r>
              <a:rPr lang="en-US" dirty="0"/>
              <a:t>For Consultants</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29</a:t>
            </a:fld>
            <a:endParaRPr lang="en-US"/>
          </a:p>
        </p:txBody>
      </p:sp>
    </p:spTree>
    <p:extLst>
      <p:ext uri="{BB962C8B-B14F-4D97-AF65-F5344CB8AC3E}">
        <p14:creationId xmlns:p14="http://schemas.microsoft.com/office/powerpoint/2010/main" val="6718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116347"/>
            <a:ext cx="8125296" cy="3675639"/>
          </a:xfrm>
        </p:spPr>
        <p:txBody>
          <a:bodyPr>
            <a:normAutofit fontScale="70000" lnSpcReduction="20000"/>
          </a:bodyPr>
          <a:lstStyle/>
          <a:p>
            <a:pPr>
              <a:lnSpc>
                <a:spcPct val="120000"/>
              </a:lnSpc>
            </a:pPr>
            <a:r>
              <a:rPr lang="en-US" sz="2800" dirty="0"/>
              <a:t>To examine the external drivers of change impacting the credentialing field.</a:t>
            </a:r>
          </a:p>
          <a:p>
            <a:pPr>
              <a:lnSpc>
                <a:spcPct val="120000"/>
              </a:lnSpc>
            </a:pPr>
            <a:r>
              <a:rPr lang="en-US" sz="2800" dirty="0"/>
              <a:t>To provide a forward-looking perspective to ensure the credentialing industry remains relevant and viable in the next decade.</a:t>
            </a:r>
          </a:p>
          <a:p>
            <a:pPr>
              <a:lnSpc>
                <a:spcPct val="120000"/>
              </a:lnSpc>
            </a:pPr>
            <a:r>
              <a:rPr lang="en-US" sz="2800" dirty="0"/>
              <a:t>To assist credentialing bodies with seeing the future more clearly and to inspire their own forward-looking perspective</a:t>
            </a:r>
          </a:p>
          <a:p>
            <a:pPr marL="0" indent="0">
              <a:buNone/>
            </a:pPr>
            <a:endParaRPr lang="en-US" sz="2800" dirty="0"/>
          </a:p>
          <a:p>
            <a:pPr marL="0" indent="0">
              <a:buNone/>
            </a:pPr>
            <a:r>
              <a:rPr lang="en-US" sz="2800" dirty="0"/>
              <a:t>This project specifically supports I.C.E. Ends Statements:</a:t>
            </a:r>
          </a:p>
          <a:p>
            <a:pPr marL="339725" indent="-52388">
              <a:buNone/>
            </a:pPr>
            <a:r>
              <a:rPr lang="en-US" sz="2600" b="1" dirty="0"/>
              <a:t>3.1 </a:t>
            </a:r>
            <a:r>
              <a:rPr lang="en-US" sz="2600" dirty="0"/>
              <a:t>Research advances the quality and value of credentialing. </a:t>
            </a:r>
          </a:p>
          <a:p>
            <a:pPr marL="339725" indent="-52388">
              <a:buNone/>
            </a:pPr>
            <a:r>
              <a:rPr lang="en-US" sz="2600" b="1" dirty="0"/>
              <a:t>6.1 </a:t>
            </a:r>
            <a:r>
              <a:rPr lang="en-US" sz="2600" dirty="0"/>
              <a:t>Innovation is cultivated in the community and the organization</a:t>
            </a:r>
          </a:p>
          <a:p>
            <a:pPr marL="0" indent="0">
              <a:buNone/>
            </a:pPr>
            <a:endParaRPr lang="en-US" sz="2800" dirty="0"/>
          </a:p>
          <a:p>
            <a:pPr marL="0" indent="0">
              <a:buNone/>
            </a:pPr>
            <a:endParaRPr lang="en-US" dirty="0"/>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748342" y="1066014"/>
            <a:ext cx="9144000" cy="843655"/>
          </a:xfrm>
        </p:spPr>
        <p:txBody>
          <a:bodyPr/>
          <a:lstStyle/>
          <a:p>
            <a:r>
              <a:rPr lang="en-US" dirty="0"/>
              <a:t>Report Purpose and Goals</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pic>
        <p:nvPicPr>
          <p:cNvPr id="7" name="Picture 6" descr="In conversation: Manan Kapo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6867" y="1265381"/>
            <a:ext cx="2475368" cy="2470727"/>
          </a:xfrm>
          <a:prstGeom prst="rect">
            <a:avLst/>
          </a:prstGeom>
        </p:spPr>
      </p:pic>
      <p:sp>
        <p:nvSpPr>
          <p:cNvPr id="9" name="Text Placeholder 2">
            <a:extLst>
              <a:ext uri="{FF2B5EF4-FFF2-40B4-BE49-F238E27FC236}">
                <a16:creationId xmlns:a16="http://schemas.microsoft.com/office/drawing/2014/main" id="{C12D6E6B-6420-4EAA-95D1-AAA903557B45}"/>
              </a:ext>
            </a:extLst>
          </p:cNvPr>
          <p:cNvSpPr>
            <a:spLocks noGrp="1"/>
          </p:cNvSpPr>
          <p:nvPr>
            <p:ph type="body" sz="quarter" idx="13"/>
          </p:nvPr>
        </p:nvSpPr>
        <p:spPr>
          <a:xfrm>
            <a:off x="827810" y="180543"/>
            <a:ext cx="5362575" cy="331787"/>
          </a:xfrm>
        </p:spPr>
        <p:txBody>
          <a:bodyPr/>
          <a:lstStyle/>
          <a:p>
            <a:r>
              <a:rPr lang="en-US" dirty="0"/>
              <a:t>Future of Credentialing</a:t>
            </a:r>
          </a:p>
        </p:txBody>
      </p:sp>
    </p:spTree>
    <p:extLst>
      <p:ext uri="{BB962C8B-B14F-4D97-AF65-F5344CB8AC3E}">
        <p14:creationId xmlns:p14="http://schemas.microsoft.com/office/powerpoint/2010/main" val="2415268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ADFF-02A0-8A4D-9661-8A8ED6017F03}"/>
              </a:ext>
            </a:extLst>
          </p:cNvPr>
          <p:cNvSpPr>
            <a:spLocks noGrp="1"/>
          </p:cNvSpPr>
          <p:nvPr>
            <p:ph type="title"/>
          </p:nvPr>
        </p:nvSpPr>
        <p:spPr/>
        <p:txBody>
          <a:bodyPr/>
          <a:lstStyle/>
          <a:p>
            <a:r>
              <a:rPr lang="en-US" dirty="0"/>
              <a:t>Change Driver Talking Points</a:t>
            </a:r>
          </a:p>
        </p:txBody>
      </p:sp>
      <p:sp>
        <p:nvSpPr>
          <p:cNvPr id="4" name="Footer Placeholder 3">
            <a:extLst>
              <a:ext uri="{FF2B5EF4-FFF2-40B4-BE49-F238E27FC236}">
                <a16:creationId xmlns:a16="http://schemas.microsoft.com/office/drawing/2014/main" id="{A911F90D-C814-B849-ABCF-48EDD79F5729}"/>
              </a:ext>
            </a:extLst>
          </p:cNvPr>
          <p:cNvSpPr>
            <a:spLocks noGrp="1"/>
          </p:cNvSpPr>
          <p:nvPr>
            <p:ph type="ftr" sz="quarter" idx="11"/>
          </p:nvPr>
        </p:nvSpPr>
        <p:spPr/>
        <p:txBody>
          <a:bodyPr/>
          <a:lstStyle/>
          <a:p>
            <a:r>
              <a:rPr lang="en-US"/>
              <a:t>credentialingexcellence.org</a:t>
            </a:r>
          </a:p>
        </p:txBody>
      </p:sp>
      <p:sp>
        <p:nvSpPr>
          <p:cNvPr id="5" name="Slide Number Placeholder 4">
            <a:extLst>
              <a:ext uri="{FF2B5EF4-FFF2-40B4-BE49-F238E27FC236}">
                <a16:creationId xmlns:a16="http://schemas.microsoft.com/office/drawing/2014/main" id="{ED7D57AF-2A4E-7B4C-A903-656DE8155276}"/>
              </a:ext>
            </a:extLst>
          </p:cNvPr>
          <p:cNvSpPr>
            <a:spLocks noGrp="1"/>
          </p:cNvSpPr>
          <p:nvPr>
            <p:ph type="sldNum" sz="quarter" idx="12"/>
          </p:nvPr>
        </p:nvSpPr>
        <p:spPr/>
        <p:txBody>
          <a:bodyPr/>
          <a:lstStyle/>
          <a:p>
            <a:fld id="{BDB56F39-0D4F-FF43-B26D-4D2D0DCA94E7}" type="slidenum">
              <a:rPr lang="en-US" smtClean="0"/>
              <a:t>30</a:t>
            </a:fld>
            <a:endParaRPr lang="en-US"/>
          </a:p>
        </p:txBody>
      </p:sp>
    </p:spTree>
    <p:extLst>
      <p:ext uri="{BB962C8B-B14F-4D97-AF65-F5344CB8AC3E}">
        <p14:creationId xmlns:p14="http://schemas.microsoft.com/office/powerpoint/2010/main" val="77407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sp>
        <p:nvSpPr>
          <p:cNvPr id="7" name="Title 6"/>
          <p:cNvSpPr>
            <a:spLocks noGrp="1"/>
          </p:cNvSpPr>
          <p:nvPr>
            <p:ph type="ctrTitle"/>
          </p:nvPr>
        </p:nvSpPr>
        <p:spPr>
          <a:xfrm>
            <a:off x="770709" y="447626"/>
            <a:ext cx="11038114" cy="1052753"/>
          </a:xfrm>
        </p:spPr>
        <p:txBody>
          <a:bodyPr>
            <a:normAutofit/>
          </a:bodyPr>
          <a:lstStyle/>
          <a:p>
            <a:pPr algn="ctr"/>
            <a:r>
              <a:rPr lang="en-US" dirty="0"/>
              <a:t>Takeaways…</a:t>
            </a:r>
          </a:p>
        </p:txBody>
      </p:sp>
      <p:sp>
        <p:nvSpPr>
          <p:cNvPr id="5" name="Content Placeholder 4"/>
          <p:cNvSpPr>
            <a:spLocks noGrp="1"/>
          </p:cNvSpPr>
          <p:nvPr>
            <p:ph idx="1"/>
          </p:nvPr>
        </p:nvSpPr>
        <p:spPr>
          <a:xfrm>
            <a:off x="463080" y="1828800"/>
            <a:ext cx="10515600" cy="4048664"/>
          </a:xfrm>
        </p:spPr>
        <p:txBody>
          <a:bodyPr>
            <a:normAutofit/>
          </a:bodyPr>
          <a:lstStyle/>
          <a:p>
            <a:pPr marL="0" indent="0">
              <a:buNone/>
            </a:pPr>
            <a:r>
              <a:rPr lang="en-US" sz="3600" b="1" dirty="0"/>
              <a:t>Topic: Credentials Under Pressure</a:t>
            </a:r>
            <a:endParaRPr lang="en-US" sz="3600" dirty="0"/>
          </a:p>
          <a:p>
            <a:pPr marL="914400" indent="-449263"/>
            <a:r>
              <a:rPr lang="en-US" sz="2800" i="1" dirty="0"/>
              <a:t>What is measured and how?</a:t>
            </a:r>
          </a:p>
          <a:p>
            <a:pPr marL="914400" indent="-449263"/>
            <a:r>
              <a:rPr lang="en-US" sz="2800" i="1" dirty="0"/>
              <a:t>Education ferment</a:t>
            </a:r>
          </a:p>
          <a:p>
            <a:pPr marL="914400" indent="-449263"/>
            <a:r>
              <a:rPr lang="en-US" sz="2800" i="1" dirty="0"/>
              <a:t>Proliferation of credentials</a:t>
            </a:r>
          </a:p>
          <a:p>
            <a:pPr marL="914400" indent="-449263"/>
            <a:r>
              <a:rPr lang="en-US" sz="2800" i="1" dirty="0"/>
              <a:t>DEI impacts (and opportunities</a:t>
            </a:r>
            <a:r>
              <a:rPr lang="en-US" sz="2800" dirty="0"/>
              <a:t>)</a:t>
            </a:r>
          </a:p>
          <a:p>
            <a:pPr marL="914400" indent="-449263"/>
            <a:r>
              <a:rPr lang="en-US" sz="2800" i="1" dirty="0"/>
              <a:t>Tightening demand for skilled workers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635" t="15598" r="33284" b="30314"/>
          <a:stretch/>
        </p:blipFill>
        <p:spPr>
          <a:xfrm>
            <a:off x="7788914" y="2407549"/>
            <a:ext cx="4019909" cy="3709358"/>
          </a:xfrm>
          <a:prstGeom prst="rect">
            <a:avLst/>
          </a:prstGeom>
        </p:spPr>
      </p:pic>
    </p:spTree>
    <p:extLst>
      <p:ext uri="{BB962C8B-B14F-4D97-AF65-F5344CB8AC3E}">
        <p14:creationId xmlns:p14="http://schemas.microsoft.com/office/powerpoint/2010/main" val="2246032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84125-0E3C-E669-4F32-C1E11B29FF1C}"/>
              </a:ext>
            </a:extLst>
          </p:cNvPr>
          <p:cNvSpPr>
            <a:spLocks noGrp="1"/>
          </p:cNvSpPr>
          <p:nvPr>
            <p:ph idx="1"/>
          </p:nvPr>
        </p:nvSpPr>
        <p:spPr>
          <a:xfrm>
            <a:off x="796635" y="1876424"/>
            <a:ext cx="10515600" cy="4299523"/>
          </a:xfrm>
        </p:spPr>
        <p:txBody>
          <a:bodyPr>
            <a:normAutofit fontScale="62500" lnSpcReduction="20000"/>
          </a:bodyPr>
          <a:lstStyle/>
          <a:p>
            <a:pPr marL="514350" indent="-514350">
              <a:lnSpc>
                <a:spcPct val="110000"/>
              </a:lnSpc>
              <a:buFont typeface="+mj-lt"/>
              <a:buAutoNum type="arabicPeriod"/>
            </a:pPr>
            <a:r>
              <a:rPr lang="en-US" sz="3300" dirty="0"/>
              <a:t>Focus on governments and educators as partners in the future, not as adversaries.</a:t>
            </a:r>
          </a:p>
          <a:p>
            <a:pPr marL="514350" indent="-514350">
              <a:lnSpc>
                <a:spcPct val="110000"/>
              </a:lnSpc>
              <a:buFont typeface="+mj-lt"/>
              <a:buAutoNum type="arabicPeriod"/>
            </a:pPr>
            <a:r>
              <a:rPr lang="en-US" sz="3300" dirty="0"/>
              <a:t>Let go of legacy approaches of right and wrong or good and bad in the credentialing industry. Take a leadership role in developing new alternative credentialing models that may challenge the status quo.</a:t>
            </a:r>
          </a:p>
          <a:p>
            <a:pPr marL="514350" indent="-514350">
              <a:lnSpc>
                <a:spcPct val="110000"/>
              </a:lnSpc>
              <a:buFont typeface="+mj-lt"/>
              <a:buAutoNum type="arabicPeriod"/>
            </a:pPr>
            <a:r>
              <a:rPr lang="en-US" sz="3300" dirty="0"/>
              <a:t>Cultivate an organizational commitment to establishing DEI strategies that will advance the participation of underrepresented credential holders.</a:t>
            </a:r>
          </a:p>
          <a:p>
            <a:pPr marL="514350" indent="-514350">
              <a:lnSpc>
                <a:spcPct val="110000"/>
              </a:lnSpc>
              <a:buFont typeface="+mj-lt"/>
              <a:buAutoNum type="arabicPeriod"/>
            </a:pPr>
            <a:r>
              <a:rPr lang="en-US" sz="3300" dirty="0"/>
              <a:t>Assess the opportunity to develop </a:t>
            </a:r>
            <a:r>
              <a:rPr lang="en-US" sz="3300" dirty="0" err="1"/>
              <a:t>microcredentials</a:t>
            </a:r>
            <a:r>
              <a:rPr lang="en-US" sz="3300" dirty="0"/>
              <a:t> to address new trends.</a:t>
            </a:r>
          </a:p>
          <a:p>
            <a:pPr marL="514350" indent="-514350">
              <a:lnSpc>
                <a:spcPct val="110000"/>
              </a:lnSpc>
              <a:buFont typeface="+mj-lt"/>
              <a:buAutoNum type="arabicPeriod"/>
            </a:pPr>
            <a:r>
              <a:rPr lang="en-US" sz="3300" dirty="0"/>
              <a:t>Reimagine entry-level and ongoing eligibility requirements and consider experiential learning and/or </a:t>
            </a:r>
            <a:r>
              <a:rPr lang="en-US" sz="3300" dirty="0" err="1"/>
              <a:t>microcredentials</a:t>
            </a:r>
            <a:r>
              <a:rPr lang="en-US" sz="3300" dirty="0"/>
              <a:t> as a means of meeting these criteria. </a:t>
            </a:r>
          </a:p>
          <a:p>
            <a:pPr marL="514350" indent="-514350">
              <a:lnSpc>
                <a:spcPct val="110000"/>
              </a:lnSpc>
              <a:buFont typeface="+mj-lt"/>
              <a:buAutoNum type="arabicPeriod"/>
            </a:pPr>
            <a:r>
              <a:rPr lang="en-US" sz="3300" dirty="0"/>
              <a:t>Be vigilant about your organization’s authority, brand reputation and voice in its industry and/or profession. Strengthen your brand reputation and your credentialing programs’ credibility.</a:t>
            </a:r>
          </a:p>
          <a:p>
            <a:endParaRPr lang="en-US" dirty="0"/>
          </a:p>
        </p:txBody>
      </p:sp>
      <p:sp>
        <p:nvSpPr>
          <p:cNvPr id="3" name="Footer Placeholder 2">
            <a:extLst>
              <a:ext uri="{FF2B5EF4-FFF2-40B4-BE49-F238E27FC236}">
                <a16:creationId xmlns:a16="http://schemas.microsoft.com/office/drawing/2014/main" id="{FA11E33F-3E0D-0077-C55B-0CC442C3C33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4" name="Slide Number Placeholder 3">
            <a:extLst>
              <a:ext uri="{FF2B5EF4-FFF2-40B4-BE49-F238E27FC236}">
                <a16:creationId xmlns:a16="http://schemas.microsoft.com/office/drawing/2014/main" id="{D48E37BC-F612-D1C1-66E4-3DFA5081A3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BF995B62-5888-260A-2354-F4DE20A995F9}"/>
              </a:ext>
            </a:extLst>
          </p:cNvPr>
          <p:cNvSpPr>
            <a:spLocks noGrp="1"/>
          </p:cNvSpPr>
          <p:nvPr>
            <p:ph type="body" sz="quarter" idx="13"/>
          </p:nvPr>
        </p:nvSpPr>
        <p:spPr/>
        <p:txBody>
          <a:bodyPr/>
          <a:lstStyle/>
          <a:p>
            <a:r>
              <a:rPr lang="en-US" dirty="0"/>
              <a:t>Take Action</a:t>
            </a:r>
          </a:p>
        </p:txBody>
      </p:sp>
      <p:sp>
        <p:nvSpPr>
          <p:cNvPr id="6" name="Title 5">
            <a:extLst>
              <a:ext uri="{FF2B5EF4-FFF2-40B4-BE49-F238E27FC236}">
                <a16:creationId xmlns:a16="http://schemas.microsoft.com/office/drawing/2014/main" id="{2D7CAD1C-9BE4-9CB0-5EB4-2A600C3C466B}"/>
              </a:ext>
            </a:extLst>
          </p:cNvPr>
          <p:cNvSpPr>
            <a:spLocks noGrp="1"/>
          </p:cNvSpPr>
          <p:nvPr>
            <p:ph type="ctrTitle"/>
          </p:nvPr>
        </p:nvSpPr>
        <p:spPr>
          <a:xfrm>
            <a:off x="887990" y="831692"/>
            <a:ext cx="10604790" cy="843655"/>
          </a:xfrm>
        </p:spPr>
        <p:txBody>
          <a:bodyPr>
            <a:normAutofit/>
          </a:bodyPr>
          <a:lstStyle/>
          <a:p>
            <a:r>
              <a:rPr lang="en-US" b="1" dirty="0"/>
              <a:t>Take Action</a:t>
            </a:r>
            <a:r>
              <a:rPr lang="en-US" dirty="0"/>
              <a:t>: Credentials Under Pressure</a:t>
            </a:r>
          </a:p>
        </p:txBody>
      </p:sp>
    </p:spTree>
    <p:extLst>
      <p:ext uri="{BB962C8B-B14F-4D97-AF65-F5344CB8AC3E}">
        <p14:creationId xmlns:p14="http://schemas.microsoft.com/office/powerpoint/2010/main" val="1198699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sp>
        <p:nvSpPr>
          <p:cNvPr id="7" name="Title 6"/>
          <p:cNvSpPr>
            <a:spLocks noGrp="1"/>
          </p:cNvSpPr>
          <p:nvPr>
            <p:ph type="ctrTitle"/>
          </p:nvPr>
        </p:nvSpPr>
        <p:spPr>
          <a:xfrm>
            <a:off x="770709" y="447626"/>
            <a:ext cx="10842171" cy="943485"/>
          </a:xfrm>
        </p:spPr>
        <p:txBody>
          <a:bodyPr>
            <a:normAutofit/>
          </a:bodyPr>
          <a:lstStyle/>
          <a:p>
            <a:pPr algn="ctr"/>
            <a:r>
              <a:rPr lang="en-US" dirty="0"/>
              <a:t>Takeaways…</a:t>
            </a:r>
          </a:p>
        </p:txBody>
      </p:sp>
      <p:sp>
        <p:nvSpPr>
          <p:cNvPr id="5" name="Content Placeholder 4"/>
          <p:cNvSpPr>
            <a:spLocks noGrp="1"/>
          </p:cNvSpPr>
          <p:nvPr>
            <p:ph idx="1"/>
          </p:nvPr>
        </p:nvSpPr>
        <p:spPr>
          <a:xfrm>
            <a:off x="463079" y="1711234"/>
            <a:ext cx="11355109" cy="4396268"/>
          </a:xfrm>
        </p:spPr>
        <p:txBody>
          <a:bodyPr>
            <a:normAutofit/>
          </a:bodyPr>
          <a:lstStyle/>
          <a:p>
            <a:pPr marL="0" indent="0">
              <a:buNone/>
            </a:pPr>
            <a:r>
              <a:rPr lang="en-US" sz="3600" b="1" dirty="0"/>
              <a:t>Topic: Government and Credentialing</a:t>
            </a:r>
          </a:p>
          <a:p>
            <a:pPr lvl="1"/>
            <a:r>
              <a:rPr lang="en-US" sz="2800" i="1" dirty="0"/>
              <a:t>Role changes for government</a:t>
            </a:r>
          </a:p>
          <a:p>
            <a:pPr lvl="1"/>
            <a:r>
              <a:rPr lang="en-US" sz="2800" i="1" dirty="0"/>
              <a:t>Pushback on licensing</a:t>
            </a:r>
          </a:p>
          <a:p>
            <a:pPr lvl="1"/>
            <a:r>
              <a:rPr lang="en-US" sz="2800" i="1" dirty="0"/>
              <a:t>Impacts of polarization</a:t>
            </a:r>
          </a:p>
          <a:p>
            <a:pPr lvl="1"/>
            <a:r>
              <a:rPr lang="en-US" sz="2800" i="1" dirty="0"/>
              <a:t>Views of government</a:t>
            </a:r>
          </a:p>
          <a:p>
            <a:pPr lvl="1"/>
            <a:r>
              <a:rPr lang="en-US" sz="2800" i="1" dirty="0"/>
              <a:t>Credentialing divides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839" y="2150134"/>
            <a:ext cx="2711041" cy="4081792"/>
          </a:xfrm>
          <a:prstGeom prst="rect">
            <a:avLst/>
          </a:prstGeom>
        </p:spPr>
      </p:pic>
    </p:spTree>
    <p:extLst>
      <p:ext uri="{BB962C8B-B14F-4D97-AF65-F5344CB8AC3E}">
        <p14:creationId xmlns:p14="http://schemas.microsoft.com/office/powerpoint/2010/main" val="1041294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84125-0E3C-E669-4F32-C1E11B29FF1C}"/>
              </a:ext>
            </a:extLst>
          </p:cNvPr>
          <p:cNvSpPr>
            <a:spLocks noGrp="1"/>
          </p:cNvSpPr>
          <p:nvPr>
            <p:ph idx="1"/>
          </p:nvPr>
        </p:nvSpPr>
        <p:spPr>
          <a:xfrm>
            <a:off x="796635" y="2013020"/>
            <a:ext cx="10515600" cy="4077770"/>
          </a:xfrm>
        </p:spPr>
        <p:txBody>
          <a:bodyPr>
            <a:normAutofit fontScale="55000" lnSpcReduction="20000"/>
          </a:bodyPr>
          <a:lstStyle/>
          <a:p>
            <a:pPr marL="514350" indent="-514350">
              <a:lnSpc>
                <a:spcPct val="110000"/>
              </a:lnSpc>
              <a:buFont typeface="+mj-lt"/>
              <a:buAutoNum type="arabicPeriod"/>
            </a:pPr>
            <a:r>
              <a:rPr lang="en-US" sz="3300" dirty="0"/>
              <a:t>Become a trusted voice through more investment in government relations and public policy. </a:t>
            </a:r>
          </a:p>
          <a:p>
            <a:pPr marL="514350" indent="-514350">
              <a:lnSpc>
                <a:spcPct val="110000"/>
              </a:lnSpc>
              <a:buFont typeface="+mj-lt"/>
              <a:buAutoNum type="arabicPeriod"/>
            </a:pPr>
            <a:r>
              <a:rPr lang="en-US" sz="3300" dirty="0"/>
              <a:t>Partner with the industry/profession at both federal and state levels for combined advocacy on the value and importance of legitimate credentials and the nonpartisan nature and importance of public protection. </a:t>
            </a:r>
          </a:p>
          <a:p>
            <a:pPr marL="514350" indent="-514350">
              <a:lnSpc>
                <a:spcPct val="110000"/>
              </a:lnSpc>
              <a:buFont typeface="+mj-lt"/>
              <a:buAutoNum type="arabicPeriod"/>
            </a:pPr>
            <a:r>
              <a:rPr lang="en-US" sz="3300" dirty="0"/>
              <a:t>Initiate and promote research on the value of your credential(s). </a:t>
            </a:r>
          </a:p>
          <a:p>
            <a:pPr marL="514350" indent="-514350">
              <a:lnSpc>
                <a:spcPct val="110000"/>
              </a:lnSpc>
              <a:buFont typeface="+mj-lt"/>
              <a:buAutoNum type="arabicPeriod"/>
            </a:pPr>
            <a:r>
              <a:rPr lang="en-US" sz="3300" dirty="0"/>
              <a:t>Join forces with other credentialing organizations to keep a pulse on state, federal and global proceedings that may affect the credentialing industry and/or lead change.</a:t>
            </a:r>
          </a:p>
          <a:p>
            <a:pPr marL="514350" indent="-514350">
              <a:lnSpc>
                <a:spcPct val="110000"/>
              </a:lnSpc>
              <a:buFont typeface="+mj-lt"/>
              <a:buAutoNum type="arabicPeriod"/>
            </a:pPr>
            <a:r>
              <a:rPr lang="en-US" sz="3300" dirty="0"/>
              <a:t>Leverage the collective power of industry to organize strategic approaches to government actions.</a:t>
            </a:r>
          </a:p>
          <a:p>
            <a:pPr marL="514350" indent="-514350">
              <a:lnSpc>
                <a:spcPct val="110000"/>
              </a:lnSpc>
              <a:buFont typeface="+mj-lt"/>
              <a:buAutoNum type="arabicPeriod"/>
            </a:pPr>
            <a:r>
              <a:rPr lang="en-US" sz="3300" dirty="0"/>
              <a:t>Invest in efforts and initiatives (i.e., research, communication campaigns, etc.) that increase the perceived value of your credential(s) among all stakeholders</a:t>
            </a:r>
          </a:p>
          <a:p>
            <a:endParaRPr lang="en-US" dirty="0"/>
          </a:p>
        </p:txBody>
      </p:sp>
      <p:sp>
        <p:nvSpPr>
          <p:cNvPr id="3" name="Footer Placeholder 2">
            <a:extLst>
              <a:ext uri="{FF2B5EF4-FFF2-40B4-BE49-F238E27FC236}">
                <a16:creationId xmlns:a16="http://schemas.microsoft.com/office/drawing/2014/main" id="{FA11E33F-3E0D-0077-C55B-0CC442C3C33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4" name="Slide Number Placeholder 3">
            <a:extLst>
              <a:ext uri="{FF2B5EF4-FFF2-40B4-BE49-F238E27FC236}">
                <a16:creationId xmlns:a16="http://schemas.microsoft.com/office/drawing/2014/main" id="{D48E37BC-F612-D1C1-66E4-3DFA5081A3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BF995B62-5888-260A-2354-F4DE20A995F9}"/>
              </a:ext>
            </a:extLst>
          </p:cNvPr>
          <p:cNvSpPr>
            <a:spLocks noGrp="1"/>
          </p:cNvSpPr>
          <p:nvPr>
            <p:ph type="body" sz="quarter" idx="13"/>
          </p:nvPr>
        </p:nvSpPr>
        <p:spPr/>
        <p:txBody>
          <a:bodyPr/>
          <a:lstStyle/>
          <a:p>
            <a:r>
              <a:rPr lang="en-US" dirty="0"/>
              <a:t>Take Action</a:t>
            </a:r>
          </a:p>
        </p:txBody>
      </p:sp>
      <p:sp>
        <p:nvSpPr>
          <p:cNvPr id="9" name="Title 5">
            <a:extLst>
              <a:ext uri="{FF2B5EF4-FFF2-40B4-BE49-F238E27FC236}">
                <a16:creationId xmlns:a16="http://schemas.microsoft.com/office/drawing/2014/main" id="{757AB23D-200F-85DA-66C4-7BEB8443B0E7}"/>
              </a:ext>
            </a:extLst>
          </p:cNvPr>
          <p:cNvSpPr txBox="1">
            <a:spLocks/>
          </p:cNvSpPr>
          <p:nvPr/>
        </p:nvSpPr>
        <p:spPr>
          <a:xfrm>
            <a:off x="317270" y="767210"/>
            <a:ext cx="11874730" cy="8436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BED6"/>
                </a:solidFill>
                <a:effectLst/>
                <a:uLnTx/>
                <a:uFillTx/>
                <a:latin typeface="Arial" panose="020B0604020202020204"/>
                <a:ea typeface="+mj-ea"/>
                <a:cs typeface="+mj-cs"/>
              </a:rPr>
              <a:t>Take Action</a:t>
            </a:r>
            <a:r>
              <a:rPr kumimoji="0" lang="en-US" sz="4000" b="0" i="0" u="none" strike="noStrike" kern="1200" cap="none" spc="0" normalizeH="0" baseline="0" noProof="0" dirty="0">
                <a:ln>
                  <a:noFill/>
                </a:ln>
                <a:solidFill>
                  <a:srgbClr val="00BED6"/>
                </a:solidFill>
                <a:effectLst/>
                <a:uLnTx/>
                <a:uFillTx/>
                <a:latin typeface="Arial" panose="020B0604020202020204"/>
                <a:ea typeface="+mj-ea"/>
                <a:cs typeface="+mj-cs"/>
              </a:rPr>
              <a:t>: Government and Credentialing</a:t>
            </a:r>
          </a:p>
        </p:txBody>
      </p:sp>
    </p:spTree>
    <p:extLst>
      <p:ext uri="{BB962C8B-B14F-4D97-AF65-F5344CB8AC3E}">
        <p14:creationId xmlns:p14="http://schemas.microsoft.com/office/powerpoint/2010/main" val="757943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sp>
        <p:nvSpPr>
          <p:cNvPr id="7" name="Title 6"/>
          <p:cNvSpPr>
            <a:spLocks noGrp="1"/>
          </p:cNvSpPr>
          <p:nvPr>
            <p:ph type="ctrTitle"/>
          </p:nvPr>
        </p:nvSpPr>
        <p:spPr>
          <a:xfrm>
            <a:off x="463080" y="447626"/>
            <a:ext cx="11293491" cy="1050568"/>
          </a:xfrm>
        </p:spPr>
        <p:txBody>
          <a:bodyPr>
            <a:normAutofit/>
          </a:bodyPr>
          <a:lstStyle/>
          <a:p>
            <a:pPr algn="ctr"/>
            <a:r>
              <a:rPr lang="en-US" dirty="0"/>
              <a:t>Takeaways…</a:t>
            </a:r>
          </a:p>
        </p:txBody>
      </p:sp>
      <p:sp>
        <p:nvSpPr>
          <p:cNvPr id="5" name="Content Placeholder 4"/>
          <p:cNvSpPr>
            <a:spLocks noGrp="1"/>
          </p:cNvSpPr>
          <p:nvPr>
            <p:ph idx="1"/>
          </p:nvPr>
        </p:nvSpPr>
        <p:spPr>
          <a:xfrm>
            <a:off x="584835" y="2075068"/>
            <a:ext cx="10515600" cy="4281282"/>
          </a:xfrm>
        </p:spPr>
        <p:txBody>
          <a:bodyPr>
            <a:normAutofit/>
          </a:bodyPr>
          <a:lstStyle/>
          <a:p>
            <a:pPr marL="0" indent="0">
              <a:buNone/>
            </a:pPr>
            <a:r>
              <a:rPr lang="en-US" sz="3600" b="1" dirty="0"/>
              <a:t>Topic: Technology Innovation</a:t>
            </a:r>
          </a:p>
          <a:p>
            <a:pPr lvl="1"/>
            <a:r>
              <a:rPr lang="en-US" sz="2800" i="1" dirty="0"/>
              <a:t>AI and its effects</a:t>
            </a:r>
          </a:p>
          <a:p>
            <a:pPr lvl="1"/>
            <a:r>
              <a:rPr lang="en-US" sz="2800" i="1" dirty="0"/>
              <a:t>Data and monitoring</a:t>
            </a:r>
          </a:p>
          <a:p>
            <a:pPr lvl="1"/>
            <a:r>
              <a:rPr lang="en-US" sz="2800" i="1" dirty="0"/>
              <a:t>Evaluating complex and non-cognitive skills</a:t>
            </a:r>
          </a:p>
          <a:p>
            <a:pPr lvl="1"/>
            <a:r>
              <a:rPr lang="en-US" sz="2800" i="1" dirty="0"/>
              <a:t>Transparency and portability</a:t>
            </a:r>
          </a:p>
          <a:p>
            <a:pPr lvl="1"/>
            <a:r>
              <a:rPr lang="en-US" sz="2800" i="1" dirty="0" err="1"/>
              <a:t>Blockchain’s</a:t>
            </a:r>
            <a:r>
              <a:rPr lang="en-US" sz="2800" i="1" dirty="0"/>
              <a:t> use for credentialing portability</a:t>
            </a:r>
          </a:p>
          <a:p>
            <a:pPr lvl="1"/>
            <a:r>
              <a:rPr lang="en-US" sz="2800" i="1" dirty="0"/>
              <a:t>Digital accessibility</a:t>
            </a:r>
          </a:p>
          <a:p>
            <a:pPr marL="0" indent="0">
              <a:buNone/>
            </a:pPr>
            <a:endParaRPr lang="en-US" sz="6400" i="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433"/>
          <a:stretch/>
        </p:blipFill>
        <p:spPr>
          <a:xfrm>
            <a:off x="8734345" y="3332172"/>
            <a:ext cx="3045329" cy="2359262"/>
          </a:xfrm>
          <a:prstGeom prst="rect">
            <a:avLst/>
          </a:prstGeom>
        </p:spPr>
      </p:pic>
    </p:spTree>
    <p:extLst>
      <p:ext uri="{BB962C8B-B14F-4D97-AF65-F5344CB8AC3E}">
        <p14:creationId xmlns:p14="http://schemas.microsoft.com/office/powerpoint/2010/main" val="1276581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84125-0E3C-E669-4F32-C1E11B29FF1C}"/>
              </a:ext>
            </a:extLst>
          </p:cNvPr>
          <p:cNvSpPr>
            <a:spLocks noGrp="1"/>
          </p:cNvSpPr>
          <p:nvPr>
            <p:ph idx="1"/>
          </p:nvPr>
        </p:nvSpPr>
        <p:spPr>
          <a:xfrm>
            <a:off x="796635" y="1876425"/>
            <a:ext cx="10515600" cy="4077770"/>
          </a:xfrm>
        </p:spPr>
        <p:txBody>
          <a:bodyPr>
            <a:normAutofit/>
          </a:bodyPr>
          <a:lstStyle/>
          <a:p>
            <a:pPr marL="457200" indent="-457200">
              <a:buFont typeface="+mj-lt"/>
              <a:buAutoNum type="arabicPeriod"/>
            </a:pPr>
            <a:r>
              <a:rPr lang="en-US" dirty="0"/>
              <a:t>Rethink legacy approaches to credentialing and testing. Invest in innovation to develop newer, faster, more seamless solutions.</a:t>
            </a:r>
          </a:p>
          <a:p>
            <a:pPr marL="457200" indent="-457200">
              <a:buFont typeface="+mj-lt"/>
              <a:buAutoNum type="arabicPeriod"/>
            </a:pPr>
            <a:r>
              <a:rPr lang="en-US" dirty="0"/>
              <a:t>Collaborate with technology providers that work to enhance knowledge and skill acquisition associated with practice.</a:t>
            </a:r>
          </a:p>
          <a:p>
            <a:pPr marL="457200" indent="-457200">
              <a:buFont typeface="+mj-lt"/>
              <a:buAutoNum type="arabicPeriod"/>
            </a:pPr>
            <a:r>
              <a:rPr lang="en-US" dirty="0"/>
              <a:t>Invest in technology to enhance business operations, efficiency and service delivery. </a:t>
            </a:r>
          </a:p>
          <a:p>
            <a:pPr marL="457200" indent="-457200">
              <a:buFont typeface="+mj-lt"/>
              <a:buAutoNum type="arabicPeriod"/>
            </a:pPr>
            <a:r>
              <a:rPr lang="en-US" dirty="0"/>
              <a:t>Continuously scan the environment for emerging technologies.</a:t>
            </a:r>
          </a:p>
          <a:p>
            <a:pPr marL="457200" indent="-457200">
              <a:buFont typeface="+mj-lt"/>
              <a:buAutoNum type="arabicPeriod"/>
            </a:pPr>
            <a:r>
              <a:rPr lang="en-US" dirty="0"/>
              <a:t>Regularly explore the implications of new capabilities such as blockchain, clarify their utility and educate stakeholders on how they might use them.</a:t>
            </a:r>
          </a:p>
          <a:p>
            <a:endParaRPr lang="en-US" dirty="0"/>
          </a:p>
        </p:txBody>
      </p:sp>
      <p:sp>
        <p:nvSpPr>
          <p:cNvPr id="3" name="Footer Placeholder 2">
            <a:extLst>
              <a:ext uri="{FF2B5EF4-FFF2-40B4-BE49-F238E27FC236}">
                <a16:creationId xmlns:a16="http://schemas.microsoft.com/office/drawing/2014/main" id="{FA11E33F-3E0D-0077-C55B-0CC442C3C33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4" name="Slide Number Placeholder 3">
            <a:extLst>
              <a:ext uri="{FF2B5EF4-FFF2-40B4-BE49-F238E27FC236}">
                <a16:creationId xmlns:a16="http://schemas.microsoft.com/office/drawing/2014/main" id="{D48E37BC-F612-D1C1-66E4-3DFA5081A3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BF995B62-5888-260A-2354-F4DE20A995F9}"/>
              </a:ext>
            </a:extLst>
          </p:cNvPr>
          <p:cNvSpPr>
            <a:spLocks noGrp="1"/>
          </p:cNvSpPr>
          <p:nvPr>
            <p:ph type="body" sz="quarter" idx="13"/>
          </p:nvPr>
        </p:nvSpPr>
        <p:spPr/>
        <p:txBody>
          <a:bodyPr/>
          <a:lstStyle/>
          <a:p>
            <a:r>
              <a:rPr lang="en-US" dirty="0"/>
              <a:t>Take Action</a:t>
            </a:r>
          </a:p>
        </p:txBody>
      </p:sp>
      <p:sp>
        <p:nvSpPr>
          <p:cNvPr id="9" name="Title 5">
            <a:extLst>
              <a:ext uri="{FF2B5EF4-FFF2-40B4-BE49-F238E27FC236}">
                <a16:creationId xmlns:a16="http://schemas.microsoft.com/office/drawing/2014/main" id="{757AB23D-200F-85DA-66C4-7BEB8443B0E7}"/>
              </a:ext>
            </a:extLst>
          </p:cNvPr>
          <p:cNvSpPr txBox="1">
            <a:spLocks/>
          </p:cNvSpPr>
          <p:nvPr/>
        </p:nvSpPr>
        <p:spPr>
          <a:xfrm>
            <a:off x="827810" y="752877"/>
            <a:ext cx="10833390" cy="8436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BED6"/>
                </a:solidFill>
                <a:effectLst/>
                <a:uLnTx/>
                <a:uFillTx/>
                <a:latin typeface="Arial" panose="020B0604020202020204"/>
                <a:ea typeface="+mj-ea"/>
                <a:cs typeface="+mj-cs"/>
              </a:rPr>
              <a:t>Take Action</a:t>
            </a:r>
            <a:r>
              <a:rPr kumimoji="0" lang="en-US" sz="4000" b="0" i="0" u="none" strike="noStrike" kern="1200" cap="none" spc="0" normalizeH="0" baseline="0" noProof="0" dirty="0">
                <a:ln>
                  <a:noFill/>
                </a:ln>
                <a:solidFill>
                  <a:srgbClr val="00BED6"/>
                </a:solidFill>
                <a:effectLst/>
                <a:uLnTx/>
                <a:uFillTx/>
                <a:latin typeface="Arial" panose="020B0604020202020204"/>
                <a:ea typeface="+mj-ea"/>
                <a:cs typeface="+mj-cs"/>
              </a:rPr>
              <a:t>: Technology Innovation</a:t>
            </a:r>
          </a:p>
        </p:txBody>
      </p:sp>
    </p:spTree>
    <p:extLst>
      <p:ext uri="{BB962C8B-B14F-4D97-AF65-F5344CB8AC3E}">
        <p14:creationId xmlns:p14="http://schemas.microsoft.com/office/powerpoint/2010/main" val="309741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123769"/>
            <a:ext cx="8125296" cy="3464450"/>
          </a:xfrm>
        </p:spPr>
        <p:txBody>
          <a:bodyPr>
            <a:normAutofit/>
          </a:bodyPr>
          <a:lstStyle/>
          <a:p>
            <a:pPr>
              <a:lnSpc>
                <a:spcPct val="120000"/>
              </a:lnSpc>
            </a:pPr>
            <a:r>
              <a:rPr lang="en-US" sz="2800" dirty="0"/>
              <a:t>An advisory group of I.C.E. member leaders </a:t>
            </a:r>
          </a:p>
          <a:p>
            <a:pPr>
              <a:lnSpc>
                <a:spcPct val="120000"/>
              </a:lnSpc>
            </a:pPr>
            <a:r>
              <a:rPr lang="en-US" sz="2800" dirty="0"/>
              <a:t>I.C.E. members and constituents </a:t>
            </a:r>
          </a:p>
          <a:p>
            <a:pPr>
              <a:lnSpc>
                <a:spcPct val="120000"/>
              </a:lnSpc>
            </a:pPr>
            <a:r>
              <a:rPr lang="en-US" sz="2800" dirty="0"/>
              <a:t>Professional futurists at Foresight Alliance</a:t>
            </a:r>
          </a:p>
          <a:p>
            <a:pPr>
              <a:lnSpc>
                <a:spcPct val="120000"/>
              </a:lnSpc>
            </a:pPr>
            <a:r>
              <a:rPr lang="en-US" sz="2800" dirty="0"/>
              <a:t>I.C.E. staff</a:t>
            </a:r>
          </a:p>
          <a:p>
            <a:pPr marL="0" indent="0">
              <a:buNone/>
            </a:pPr>
            <a:endParaRPr lang="en-US" sz="2800" dirty="0"/>
          </a:p>
          <a:p>
            <a:pPr marL="0" indent="0">
              <a:buNone/>
            </a:pPr>
            <a:endParaRPr lang="en-US" sz="2800" dirty="0"/>
          </a:p>
          <a:p>
            <a:pPr marL="0" indent="0">
              <a:buNone/>
            </a:pPr>
            <a:endParaRPr lang="en-US" dirty="0"/>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748342" y="1066014"/>
            <a:ext cx="10253955" cy="748038"/>
          </a:xfrm>
        </p:spPr>
        <p:txBody>
          <a:bodyPr>
            <a:normAutofit/>
          </a:bodyPr>
          <a:lstStyle/>
          <a:p>
            <a:r>
              <a:rPr lang="en-US" dirty="0"/>
              <a:t>Who was involved in developing the report?</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0FDF6D84-8ABE-42B8-D153-71E1B4BEDF39}"/>
              </a:ext>
            </a:extLst>
          </p:cNvPr>
          <p:cNvSpPr>
            <a:spLocks noGrp="1"/>
          </p:cNvSpPr>
          <p:nvPr>
            <p:ph type="body" sz="quarter" idx="13"/>
          </p:nvPr>
        </p:nvSpPr>
        <p:spPr>
          <a:xfrm>
            <a:off x="827810" y="180543"/>
            <a:ext cx="5362575" cy="331787"/>
          </a:xfrm>
        </p:spPr>
        <p:txBody>
          <a:bodyPr/>
          <a:lstStyle/>
          <a:p>
            <a:r>
              <a:rPr lang="en-US" dirty="0"/>
              <a:t>Future of Credentialing</a:t>
            </a:r>
          </a:p>
        </p:txBody>
      </p:sp>
    </p:spTree>
    <p:extLst>
      <p:ext uri="{BB962C8B-B14F-4D97-AF65-F5344CB8AC3E}">
        <p14:creationId xmlns:p14="http://schemas.microsoft.com/office/powerpoint/2010/main" val="1178642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2116347"/>
            <a:ext cx="10205662" cy="4018982"/>
          </a:xfrm>
        </p:spPr>
        <p:txBody>
          <a:bodyPr>
            <a:normAutofit/>
          </a:bodyPr>
          <a:lstStyle/>
          <a:p>
            <a:pPr marL="45720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Phase I</a:t>
            </a:r>
            <a:r>
              <a:rPr lang="en-US" sz="1800" dirty="0">
                <a:effectLst/>
                <a:latin typeface="Arial" panose="020B0604020202020204" pitchFamily="34" charset="0"/>
                <a:ea typeface="Calibri" panose="020F0502020204030204" pitchFamily="34" charset="0"/>
                <a:cs typeface="Times New Roman" panose="02020603050405020304" pitchFamily="18" charset="0"/>
              </a:rPr>
              <a:t> – Framing. This phase focused on preliminary research, domain mapping of topics, framing up of the research, and incorporation of interviews.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Phase II</a:t>
            </a:r>
            <a:r>
              <a:rPr lang="en-US" sz="1800" dirty="0">
                <a:effectLst/>
                <a:latin typeface="Arial" panose="020B0604020202020204" pitchFamily="34" charset="0"/>
                <a:ea typeface="Calibri" panose="020F0502020204030204" pitchFamily="34" charset="0"/>
                <a:cs typeface="Times New Roman" panose="02020603050405020304" pitchFamily="18" charset="0"/>
              </a:rPr>
              <a:t> – Research. This phase focused on the articulation of the key driver concepts to be developed through the research inventory to be discussed and evaluated by the Advisory Group with input from the Board of Directors.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Phase III</a:t>
            </a:r>
            <a:r>
              <a:rPr lang="en-US" sz="1800" dirty="0">
                <a:effectLst/>
                <a:latin typeface="Arial" panose="020B0604020202020204" pitchFamily="34" charset="0"/>
                <a:ea typeface="Calibri" panose="020F0502020204030204" pitchFamily="34" charset="0"/>
                <a:cs typeface="Times New Roman" panose="02020603050405020304" pitchFamily="18" charset="0"/>
              </a:rPr>
              <a:t> – Writing. This phase included writing the report, creating the Take Action sections (written by the Advisory Group), and organizing the content into the final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Phase IV</a:t>
            </a:r>
            <a:r>
              <a:rPr lang="en-US" sz="1800" dirty="0">
                <a:effectLst/>
                <a:latin typeface="Arial" panose="020B0604020202020204" pitchFamily="34" charset="0"/>
                <a:ea typeface="Calibri" panose="020F0502020204030204" pitchFamily="34" charset="0"/>
                <a:cs typeface="Times New Roman" panose="02020603050405020304" pitchFamily="18" charset="0"/>
              </a:rPr>
              <a:t> – Evaluation. A series of six focus groups involving more than forty I.C.E. members tested the concepts, created critical feedback on the paper, and provided recommendations for future refinement.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p>
          <a:p>
            <a:pPr marL="0" indent="0">
              <a:buNone/>
            </a:pPr>
            <a:endParaRPr lang="en-US" sz="2800" dirty="0"/>
          </a:p>
          <a:p>
            <a:pPr marL="0" indent="0">
              <a:buNone/>
            </a:pPr>
            <a:endParaRPr lang="en-US" dirty="0"/>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748342" y="1066014"/>
            <a:ext cx="9144000" cy="843655"/>
          </a:xfrm>
        </p:spPr>
        <p:txBody>
          <a:bodyPr/>
          <a:lstStyle/>
          <a:p>
            <a:r>
              <a:rPr lang="en-US" dirty="0"/>
              <a:t>Project Design</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68F3D7CE-9FC0-79F0-1030-78F9286ECC21}"/>
              </a:ext>
            </a:extLst>
          </p:cNvPr>
          <p:cNvSpPr>
            <a:spLocks noGrp="1"/>
          </p:cNvSpPr>
          <p:nvPr>
            <p:ph type="body" sz="quarter" idx="13"/>
          </p:nvPr>
        </p:nvSpPr>
        <p:spPr>
          <a:xfrm>
            <a:off x="827810" y="180543"/>
            <a:ext cx="5362575" cy="331787"/>
          </a:xfrm>
        </p:spPr>
        <p:txBody>
          <a:bodyPr/>
          <a:lstStyle/>
          <a:p>
            <a:r>
              <a:rPr lang="en-US" dirty="0"/>
              <a:t>Future of Credentialing</a:t>
            </a:r>
          </a:p>
        </p:txBody>
      </p:sp>
    </p:spTree>
    <p:extLst>
      <p:ext uri="{BB962C8B-B14F-4D97-AF65-F5344CB8AC3E}">
        <p14:creationId xmlns:p14="http://schemas.microsoft.com/office/powerpoint/2010/main" val="324007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748342" y="1066014"/>
            <a:ext cx="9144000" cy="843655"/>
          </a:xfrm>
        </p:spPr>
        <p:txBody>
          <a:bodyPr/>
          <a:lstStyle/>
          <a:p>
            <a:r>
              <a:rPr lang="en-US" dirty="0"/>
              <a:t>Change Driver Format</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68F3D7CE-9FC0-79F0-1030-78F9286ECC21}"/>
              </a:ext>
            </a:extLst>
          </p:cNvPr>
          <p:cNvSpPr>
            <a:spLocks noGrp="1"/>
          </p:cNvSpPr>
          <p:nvPr>
            <p:ph type="body" sz="quarter" idx="13"/>
          </p:nvPr>
        </p:nvSpPr>
        <p:spPr>
          <a:xfrm>
            <a:off x="827810" y="180543"/>
            <a:ext cx="5362575" cy="331787"/>
          </a:xfrm>
        </p:spPr>
        <p:txBody>
          <a:bodyPr/>
          <a:lstStyle/>
          <a:p>
            <a:r>
              <a:rPr lang="en-US" dirty="0"/>
              <a:t>Future of Credentialing</a:t>
            </a:r>
          </a:p>
        </p:txBody>
      </p:sp>
      <p:sp>
        <p:nvSpPr>
          <p:cNvPr id="9" name="Content Placeholder 1">
            <a:extLst>
              <a:ext uri="{FF2B5EF4-FFF2-40B4-BE49-F238E27FC236}">
                <a16:creationId xmlns:a16="http://schemas.microsoft.com/office/drawing/2014/main" id="{1F457955-EDE3-3431-D989-9633966BA92C}"/>
              </a:ext>
            </a:extLst>
          </p:cNvPr>
          <p:cNvSpPr txBox="1">
            <a:spLocks/>
          </p:cNvSpPr>
          <p:nvPr/>
        </p:nvSpPr>
        <p:spPr>
          <a:xfrm>
            <a:off x="748342" y="2463353"/>
            <a:ext cx="10515600" cy="29895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t>Forecasts</a:t>
            </a:r>
          </a:p>
          <a:p>
            <a:pPr>
              <a:spcAft>
                <a:spcPts val="1200"/>
              </a:spcAft>
            </a:pPr>
            <a:r>
              <a:rPr lang="en-US" dirty="0"/>
              <a:t>Supporting Trends with Key Uncertainties and Notable Data Points</a:t>
            </a:r>
          </a:p>
          <a:p>
            <a:pPr>
              <a:spcAft>
                <a:spcPts val="1200"/>
              </a:spcAft>
            </a:pPr>
            <a:r>
              <a:rPr lang="en-US" dirty="0"/>
              <a:t>Strategic Insights with Potential Alternative Futures</a:t>
            </a:r>
          </a:p>
          <a:p>
            <a:pPr>
              <a:spcAft>
                <a:spcPts val="1200"/>
              </a:spcAft>
            </a:pPr>
            <a:r>
              <a:rPr lang="en-US" dirty="0"/>
              <a:t>Take Action Items with Topics for Additional Research</a:t>
            </a:r>
          </a:p>
        </p:txBody>
      </p:sp>
    </p:spTree>
    <p:extLst>
      <p:ext uri="{BB962C8B-B14F-4D97-AF65-F5344CB8AC3E}">
        <p14:creationId xmlns:p14="http://schemas.microsoft.com/office/powerpoint/2010/main" val="197736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748342" y="1066014"/>
            <a:ext cx="9144000" cy="843655"/>
          </a:xfrm>
        </p:spPr>
        <p:txBody>
          <a:bodyPr/>
          <a:lstStyle/>
          <a:p>
            <a:r>
              <a:rPr lang="en-US" dirty="0"/>
              <a:t>Audiences</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63A"/>
                </a:solidFill>
                <a:effectLst/>
                <a:uLnTx/>
                <a:uFillTx/>
                <a:latin typeface="Arial" panose="020B0604020202020204"/>
                <a:ea typeface="+mn-ea"/>
                <a:cs typeface="+mn-cs"/>
              </a:rPr>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56F39-0D4F-FF43-B26D-4D2D0DCA94E7}" type="slidenum">
              <a:rPr kumimoji="0" lang="en-US" sz="1000" b="0" i="0" u="none" strike="noStrike" kern="1200" cap="none" spc="0" normalizeH="0" baseline="0" noProof="0" smtClean="0">
                <a:ln>
                  <a:noFill/>
                </a:ln>
                <a:solidFill>
                  <a:srgbClr val="00263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263A"/>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68F3D7CE-9FC0-79F0-1030-78F9286ECC21}"/>
              </a:ext>
            </a:extLst>
          </p:cNvPr>
          <p:cNvSpPr>
            <a:spLocks noGrp="1"/>
          </p:cNvSpPr>
          <p:nvPr>
            <p:ph type="body" sz="quarter" idx="13"/>
          </p:nvPr>
        </p:nvSpPr>
        <p:spPr>
          <a:xfrm>
            <a:off x="827810" y="180543"/>
            <a:ext cx="5362575" cy="331787"/>
          </a:xfrm>
        </p:spPr>
        <p:txBody>
          <a:bodyPr/>
          <a:lstStyle/>
          <a:p>
            <a:r>
              <a:rPr lang="en-US" dirty="0"/>
              <a:t>Future of Credentialing</a:t>
            </a:r>
          </a:p>
        </p:txBody>
      </p:sp>
      <p:sp>
        <p:nvSpPr>
          <p:cNvPr id="2" name="Content Placeholder 1">
            <a:extLst>
              <a:ext uri="{FF2B5EF4-FFF2-40B4-BE49-F238E27FC236}">
                <a16:creationId xmlns:a16="http://schemas.microsoft.com/office/drawing/2014/main" id="{2F68F0C5-6289-DBC6-046C-269F994C089A}"/>
              </a:ext>
            </a:extLst>
          </p:cNvPr>
          <p:cNvSpPr>
            <a:spLocks noGrp="1"/>
          </p:cNvSpPr>
          <p:nvPr>
            <p:ph idx="1"/>
          </p:nvPr>
        </p:nvSpPr>
        <p:spPr>
          <a:xfrm>
            <a:off x="597218" y="2035277"/>
            <a:ext cx="10249852" cy="3864078"/>
          </a:xfrm>
        </p:spPr>
        <p:txBody>
          <a:bodyPr>
            <a:normAutofit/>
          </a:bodyPr>
          <a:lstStyle/>
          <a:p>
            <a:pPr marL="342900" marR="0" lvl="0" indent="-342900">
              <a:lnSpc>
                <a:spcPct val="107000"/>
              </a:lnSpc>
              <a:spcBef>
                <a:spcPts val="1200"/>
              </a:spcBef>
              <a:spcAft>
                <a:spcPts val="8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CEOs and C-suite level staff members of credentialing organizations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8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Executive directors or directors of programs, embedded in a larger membership organization, who are responsible for the strategic planning for credentialing programs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8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Members of strategic governing bodies of credentialing organizations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8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Consultants who work with strategic governing bodies on strategically thinking about the future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3327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1990332"/>
            <a:ext cx="10515600" cy="3855297"/>
          </a:xfrm>
        </p:spPr>
        <p:txBody>
          <a:bodyPr>
            <a:normAutofit fontScale="92500" lnSpcReduction="20000"/>
          </a:bodyPr>
          <a:lstStyle/>
          <a:p>
            <a:pPr marL="0" indent="0">
              <a:lnSpc>
                <a:spcPct val="115000"/>
              </a:lnSpc>
              <a:spcBef>
                <a:spcPts val="0"/>
              </a:spcBef>
              <a:spcAft>
                <a:spcPts val="1000"/>
              </a:spcAft>
              <a:buSzPts val="1000"/>
              <a:buNone/>
              <a:tabLst>
                <a:tab pos="457200" algn="l"/>
              </a:tabLst>
            </a:pPr>
            <a:r>
              <a:rPr lang="en-US" b="1" dirty="0">
                <a:effectLst/>
                <a:ea typeface="Times New Roman" panose="02020603050405020304" pitchFamily="18" charset="0"/>
                <a:cs typeface="Times New Roman" panose="02020603050405020304" pitchFamily="18" charset="0"/>
              </a:rPr>
              <a:t>Trends analysis</a:t>
            </a:r>
            <a:r>
              <a:rPr lang="en-US" dirty="0">
                <a:effectLst/>
                <a:ea typeface="Times New Roman" panose="02020603050405020304" pitchFamily="18" charset="0"/>
                <a:cs typeface="Times New Roman" panose="02020603050405020304" pitchFamily="18" charset="0"/>
              </a:rPr>
              <a:t> is a valuable activity to increase awareness of one's environment. It is anchored in the present, and diminishes in value beyond the short term, as a trend is by definition happening now and in the past. Trends analysis </a:t>
            </a:r>
            <a:r>
              <a:rPr lang="en-US" b="1" i="1" dirty="0">
                <a:effectLst/>
                <a:ea typeface="Times New Roman" panose="02020603050405020304" pitchFamily="18" charset="0"/>
                <a:cs typeface="Times New Roman" panose="02020603050405020304" pitchFamily="18" charset="0"/>
              </a:rPr>
              <a:t>indicates a potential trajectory for future change</a:t>
            </a:r>
            <a:r>
              <a:rPr lang="en-US" i="1" dirty="0">
                <a:effectLst/>
                <a:ea typeface="Times New Roman" panose="02020603050405020304" pitchFamily="18" charset="0"/>
                <a:cs typeface="Times New Roman" panose="02020603050405020304" pitchFamily="18" charset="0"/>
              </a:rPr>
              <a:t>. </a:t>
            </a:r>
            <a:endParaRPr lang="en-US" i="1" dirty="0">
              <a:ea typeface="Times New Roman" panose="02020603050405020304" pitchFamily="18" charset="0"/>
              <a:cs typeface="Times New Roman" panose="02020603050405020304" pitchFamily="18" charset="0"/>
            </a:endParaRPr>
          </a:p>
          <a:p>
            <a:pPr marL="0" indent="0">
              <a:lnSpc>
                <a:spcPct val="115000"/>
              </a:lnSpc>
              <a:spcBef>
                <a:spcPts val="0"/>
              </a:spcBef>
              <a:spcAft>
                <a:spcPts val="1000"/>
              </a:spcAft>
              <a:buSzPts val="1000"/>
              <a:buNone/>
              <a:tabLst>
                <a:tab pos="457200" algn="l"/>
              </a:tabLst>
            </a:pPr>
            <a:endParaRPr lang="en-US" b="1" dirty="0">
              <a:effectLst/>
              <a:ea typeface="Times New Roman" panose="02020603050405020304" pitchFamily="18" charset="0"/>
              <a:cs typeface="Times New Roman" panose="02020603050405020304" pitchFamily="18" charset="0"/>
            </a:endParaRPr>
          </a:p>
          <a:p>
            <a:pPr marL="0" indent="0">
              <a:lnSpc>
                <a:spcPct val="115000"/>
              </a:lnSpc>
              <a:spcBef>
                <a:spcPts val="0"/>
              </a:spcBef>
              <a:spcAft>
                <a:spcPts val="1000"/>
              </a:spcAft>
              <a:buSzPts val="1000"/>
              <a:buNone/>
              <a:tabLst>
                <a:tab pos="457200" algn="l"/>
              </a:tabLst>
            </a:pPr>
            <a:r>
              <a:rPr lang="en-US" b="1" dirty="0">
                <a:effectLst/>
                <a:ea typeface="Times New Roman" panose="02020603050405020304" pitchFamily="18" charset="0"/>
                <a:cs typeface="Times New Roman" panose="02020603050405020304" pitchFamily="18" charset="0"/>
              </a:rPr>
              <a:t>Foresight </a:t>
            </a:r>
            <a:r>
              <a:rPr lang="en-US" dirty="0">
                <a:effectLst/>
                <a:ea typeface="Times New Roman" panose="02020603050405020304" pitchFamily="18" charset="0"/>
                <a:cs typeface="Times New Roman" panose="02020603050405020304" pitchFamily="18" charset="0"/>
              </a:rPr>
              <a:t>goes beyond trends to consider how they will develop, change, be reversed, or face discontinuities in the future, and how trends and other drivers will combine to create outcomes. Foresight takes on longer time horizons, and uses structured methodologies to explore</a:t>
            </a:r>
            <a:r>
              <a:rPr lang="en-US" b="1"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multiple potential futures and the</a:t>
            </a:r>
            <a:r>
              <a:rPr lang="en-US" b="1" i="1" dirty="0">
                <a:effectLst/>
                <a:ea typeface="Times New Roman" panose="02020603050405020304" pitchFamily="18" charset="0"/>
                <a:cs typeface="Times New Roman" panose="02020603050405020304" pitchFamily="18" charset="0"/>
              </a:rPr>
              <a:t> potential actions and strategies to achieve (or avoid) them.</a:t>
            </a:r>
            <a:endParaRPr lang="en-US" dirty="0">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35268" y="1043843"/>
            <a:ext cx="10265167" cy="843655"/>
          </a:xfrm>
        </p:spPr>
        <p:txBody>
          <a:bodyPr>
            <a:normAutofit/>
          </a:bodyPr>
          <a:lstStyle/>
          <a:p>
            <a:r>
              <a:rPr lang="en-US" dirty="0"/>
              <a:t>What is Foresight?</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8</a:t>
            </a:fld>
            <a:endParaRPr lang="en-US"/>
          </a:p>
        </p:txBody>
      </p:sp>
      <p:sp>
        <p:nvSpPr>
          <p:cNvPr id="7" name="TextBox 6">
            <a:extLst>
              <a:ext uri="{FF2B5EF4-FFF2-40B4-BE49-F238E27FC236}">
                <a16:creationId xmlns:a16="http://schemas.microsoft.com/office/drawing/2014/main" id="{8CCC65A9-4531-7C66-0582-9D162191DD84}"/>
              </a:ext>
            </a:extLst>
          </p:cNvPr>
          <p:cNvSpPr txBox="1"/>
          <p:nvPr/>
        </p:nvSpPr>
        <p:spPr>
          <a:xfrm>
            <a:off x="7788727" y="5884184"/>
            <a:ext cx="3722915" cy="369332"/>
          </a:xfrm>
          <a:prstGeom prst="rect">
            <a:avLst/>
          </a:prstGeom>
          <a:noFill/>
        </p:spPr>
        <p:txBody>
          <a:bodyPr wrap="square" rtlCol="0">
            <a:spAutoFit/>
          </a:bodyPr>
          <a:lstStyle/>
          <a:p>
            <a:r>
              <a:rPr lang="en-US" dirty="0"/>
              <a:t>Source: Foresight Alliance</a:t>
            </a:r>
          </a:p>
        </p:txBody>
      </p:sp>
    </p:spTree>
    <p:extLst>
      <p:ext uri="{BB962C8B-B14F-4D97-AF65-F5344CB8AC3E}">
        <p14:creationId xmlns:p14="http://schemas.microsoft.com/office/powerpoint/2010/main" val="13335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1990332"/>
            <a:ext cx="10515600" cy="3855297"/>
          </a:xfrm>
        </p:spPr>
        <p:txBody>
          <a:bodyPr>
            <a:normAutofit/>
          </a:bodyPr>
          <a:lstStyle/>
          <a:p>
            <a:pPr marL="114300" marR="0" indent="0">
              <a:lnSpc>
                <a:spcPct val="115000"/>
              </a:lnSpc>
              <a:spcBef>
                <a:spcPts val="0"/>
              </a:spcBef>
              <a:spcAft>
                <a:spcPts val="1000"/>
              </a:spcAft>
              <a:buNone/>
            </a:pPr>
            <a:r>
              <a:rPr lang="en-US" i="1" dirty="0">
                <a:effectLst/>
                <a:latin typeface="Arial" panose="020B0604020202020204" pitchFamily="34" charset="0"/>
                <a:ea typeface="Calibri" panose="020F0502020204030204" pitchFamily="34" charset="0"/>
                <a:cs typeface="Times New Roman" panose="02020603050405020304" pitchFamily="18" charset="0"/>
              </a:rPr>
              <a:t>Foresight is a structured process for discerning, analyzing, and acting on potential futures. Foresight is a leadership competency with disciplined ways of thinking, a language, and processes that help followers envision the future and prepare to engage with it. Futures thinking is inquisitive, critical, and imaginative.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Future of Credentialing</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35268" y="1043843"/>
            <a:ext cx="10265167" cy="843655"/>
          </a:xfrm>
        </p:spPr>
        <p:txBody>
          <a:bodyPr>
            <a:normAutofit/>
          </a:bodyPr>
          <a:lstStyle/>
          <a:p>
            <a:r>
              <a:rPr lang="en-US" dirty="0"/>
              <a:t>What is Foresight?</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9</a:t>
            </a:fld>
            <a:endParaRPr lang="en-US"/>
          </a:p>
        </p:txBody>
      </p:sp>
      <p:sp>
        <p:nvSpPr>
          <p:cNvPr id="7" name="TextBox 6">
            <a:extLst>
              <a:ext uri="{FF2B5EF4-FFF2-40B4-BE49-F238E27FC236}">
                <a16:creationId xmlns:a16="http://schemas.microsoft.com/office/drawing/2014/main" id="{8CCC65A9-4531-7C66-0582-9D162191DD84}"/>
              </a:ext>
            </a:extLst>
          </p:cNvPr>
          <p:cNvSpPr txBox="1"/>
          <p:nvPr/>
        </p:nvSpPr>
        <p:spPr>
          <a:xfrm>
            <a:off x="7788727" y="5884184"/>
            <a:ext cx="3722915" cy="369332"/>
          </a:xfrm>
          <a:prstGeom prst="rect">
            <a:avLst/>
          </a:prstGeom>
          <a:noFill/>
        </p:spPr>
        <p:txBody>
          <a:bodyPr wrap="square" rtlCol="0">
            <a:spAutoFit/>
          </a:bodyPr>
          <a:lstStyle/>
          <a:p>
            <a:r>
              <a:rPr lang="en-US" dirty="0"/>
              <a:t>Source: ASAE ForesightWorks</a:t>
            </a:r>
          </a:p>
        </p:txBody>
      </p:sp>
    </p:spTree>
    <p:extLst>
      <p:ext uri="{BB962C8B-B14F-4D97-AF65-F5344CB8AC3E}">
        <p14:creationId xmlns:p14="http://schemas.microsoft.com/office/powerpoint/2010/main" val="2741769674"/>
      </p:ext>
    </p:extLst>
  </p:cSld>
  <p:clrMapOvr>
    <a:masterClrMapping/>
  </p:clrMapOvr>
</p:sld>
</file>

<file path=ppt/theme/theme1.xml><?xml version="1.0" encoding="utf-8"?>
<a:theme xmlns:a="http://schemas.openxmlformats.org/drawingml/2006/main" name="Office Theme">
  <a:themeElements>
    <a:clrScheme name="ICE ">
      <a:dk1>
        <a:srgbClr val="000000"/>
      </a:dk1>
      <a:lt1>
        <a:srgbClr val="FFFFFF"/>
      </a:lt1>
      <a:dk2>
        <a:srgbClr val="44546A"/>
      </a:dk2>
      <a:lt2>
        <a:srgbClr val="E7E6E6"/>
      </a:lt2>
      <a:accent1>
        <a:srgbClr val="00BED6"/>
      </a:accent1>
      <a:accent2>
        <a:srgbClr val="00BC70"/>
      </a:accent2>
      <a:accent3>
        <a:srgbClr val="A5A5A5"/>
      </a:accent3>
      <a:accent4>
        <a:srgbClr val="385CAD"/>
      </a:accent4>
      <a:accent5>
        <a:srgbClr val="00263A"/>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1079</TotalTime>
  <Words>2088</Words>
  <Application>Microsoft Office PowerPoint</Application>
  <PresentationFormat>Widescreen</PresentationFormat>
  <Paragraphs>288</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vt:lpstr>
      <vt:lpstr>Calibri</vt:lpstr>
      <vt:lpstr>Symbol</vt:lpstr>
      <vt:lpstr>Times New Roman</vt:lpstr>
      <vt:lpstr>Office Theme</vt:lpstr>
      <vt:lpstr>Future of Credentialing </vt:lpstr>
      <vt:lpstr>Tips for Making the Most of the Report</vt:lpstr>
      <vt:lpstr>Report Purpose and Goals</vt:lpstr>
      <vt:lpstr>Who was involved in developing the report?</vt:lpstr>
      <vt:lpstr>Project Design</vt:lpstr>
      <vt:lpstr>Change Driver Format</vt:lpstr>
      <vt:lpstr>Audiences</vt:lpstr>
      <vt:lpstr>What is Foresight?</vt:lpstr>
      <vt:lpstr>What is Foresight?</vt:lpstr>
      <vt:lpstr>Initiating and Integrating the Practice of Foresight</vt:lpstr>
      <vt:lpstr>PowerPoint Presentation</vt:lpstr>
      <vt:lpstr>Getting Started with the Change Drivers</vt:lpstr>
      <vt:lpstr>Getting Started with the Change Drivers</vt:lpstr>
      <vt:lpstr>Getting Started with the Change Drivers</vt:lpstr>
      <vt:lpstr>Getting Started with the Change Drivers</vt:lpstr>
      <vt:lpstr>Getting Started with the Change Drivers</vt:lpstr>
      <vt:lpstr>Questions to spark foresight conversations</vt:lpstr>
      <vt:lpstr>Questions to spark foresight conversations</vt:lpstr>
      <vt:lpstr>Overcoming Resistance</vt:lpstr>
      <vt:lpstr>Overcoming Resistance</vt:lpstr>
      <vt:lpstr>Overcoming Resistance</vt:lpstr>
      <vt:lpstr>Overcoming Resistance</vt:lpstr>
      <vt:lpstr>Overcoming Resistance</vt:lpstr>
      <vt:lpstr>Overcoming Resistance</vt:lpstr>
      <vt:lpstr>Key Messages for Specific Audiences</vt:lpstr>
      <vt:lpstr>For CEOs and C-suite Staff</vt:lpstr>
      <vt:lpstr>For Credential Program Directors</vt:lpstr>
      <vt:lpstr>For Volunteer Leaders</vt:lpstr>
      <vt:lpstr>For Consultants</vt:lpstr>
      <vt:lpstr>Change Driver Talking Points</vt:lpstr>
      <vt:lpstr>Takeaways…</vt:lpstr>
      <vt:lpstr>Take Action: Credentials Under Pressure</vt:lpstr>
      <vt:lpstr>Takeaways…</vt:lpstr>
      <vt:lpstr>PowerPoint Presentation</vt:lpstr>
      <vt:lpstr>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Darryl Sebro</dc:creator>
  <cp:lastModifiedBy>Roosendaal, Denise</cp:lastModifiedBy>
  <cp:revision>17</cp:revision>
  <dcterms:created xsi:type="dcterms:W3CDTF">2020-08-17T13:02:08Z</dcterms:created>
  <dcterms:modified xsi:type="dcterms:W3CDTF">2023-03-07T15:16:40Z</dcterms:modified>
</cp:coreProperties>
</file>